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p:scale>
          <a:sx n="75" d="100"/>
          <a:sy n="75" d="100"/>
        </p:scale>
        <p:origin x="2208" y="4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9/14/2025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9/14/2025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9/14/2025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9/14/2025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9/14/2025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9/14/2025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9/14/2025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9/14/2025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9/14/2025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9/14/2025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9/14/2025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tahabilder1/IBM-Data-Science-Certificate"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tahabilder1/IBM-Data-Science-Certificate/blob/main/jupyter-labs-eda-dataviz-v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tahabilder1/IBM-Data-Science-Certificat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tahabilder1/IBM-Data-Science-Certificate/blob/main/lab-jupyter-launch-site-location-v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tahabilder1/IBM-Data-Science-Certificat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tahabilder1/IBM-Data-Science-Certificate/blob/main/SpaceX-Machine-Learning-Prediction-Part-5-v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s://github.com/atahabilder1/IBM-Data-Science-Certificate"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tahabilder1/IBM-Data-Science-Certificat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atahabilder1/IBM-Data-Science-Certificate/blob/main/jupyter-labs-web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Anik Tahabilder</a:t>
            </a:r>
          </a:p>
          <a:p>
            <a:r>
              <a:rPr lang="en-US" dirty="0">
                <a:solidFill>
                  <a:schemeClr val="bg2"/>
                </a:solidFill>
                <a:latin typeface="Abadi" panose="020B0604020104020204" pitchFamily="34" charset="0"/>
                <a:ea typeface="SF Pro" pitchFamily="2" charset="0"/>
                <a:cs typeface="SF Pro" pitchFamily="2" charset="0"/>
              </a:rPr>
              <a:t>09/14/2025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263496" y="4467225"/>
            <a:ext cx="9556903" cy="1959986"/>
          </a:xfrm>
          <a:prstGeom prst="rect">
            <a:avLst/>
          </a:prstGeom>
        </p:spPr>
        <p:txBody>
          <a:bodyPr/>
          <a:lstStyle/>
          <a:p>
            <a:pPr>
              <a:buFont typeface="Wingdings" panose="05000000000000000000" pitchFamily="2" charset="2"/>
              <a:buChar char="q"/>
            </a:pPr>
            <a:r>
              <a:rPr lang="en-US" sz="2200" dirty="0">
                <a:solidFill>
                  <a:schemeClr val="accent3">
                    <a:lumMod val="25000"/>
                  </a:schemeClr>
                </a:solidFill>
                <a:latin typeface="Abadi" panose="020B0604020104020204" pitchFamily="34" charset="0"/>
              </a:rPr>
              <a:t> Process </a:t>
            </a:r>
            <a:r>
              <a:rPr lang="en-US" sz="2200" dirty="0" err="1">
                <a:solidFill>
                  <a:schemeClr val="accent3">
                    <a:lumMod val="25000"/>
                  </a:schemeClr>
                </a:solidFill>
                <a:latin typeface="Abadi" panose="020B0604020104020204" pitchFamily="34" charset="0"/>
              </a:rPr>
              <a:t>OverviewConducted</a:t>
            </a:r>
            <a:r>
              <a:rPr lang="en-US" sz="2200" dirty="0">
                <a:solidFill>
                  <a:schemeClr val="accent3">
                    <a:lumMod val="25000"/>
                  </a:schemeClr>
                </a:solidFill>
                <a:latin typeface="Abadi" panose="020B0604020104020204" pitchFamily="34" charset="0"/>
              </a:rPr>
              <a:t> exploratory data analysis to identify patterns and create training labels</a:t>
            </a:r>
          </a:p>
          <a:p>
            <a:pPr>
              <a:buFont typeface="Wingdings" panose="05000000000000000000" pitchFamily="2" charset="2"/>
              <a:buChar char="q"/>
            </a:pPr>
            <a:r>
              <a:rPr lang="en-US" sz="2200" dirty="0">
                <a:solidFill>
                  <a:schemeClr val="accent3">
                    <a:lumMod val="25000"/>
                  </a:schemeClr>
                </a:solidFill>
                <a:latin typeface="Abadi" panose="020B0604020104020204" pitchFamily="34" charset="0"/>
              </a:rPr>
              <a:t>Analyzed launch site frequencies, orbit distributions, and mission outcomes to develop binary classification targets</a:t>
            </a:r>
          </a:p>
          <a:p>
            <a:pPr>
              <a:buFont typeface="Wingdings" panose="05000000000000000000" pitchFamily="2" charset="2"/>
              <a:buChar char="q"/>
            </a:pPr>
            <a:r>
              <a:rPr lang="en-US" sz="2200" dirty="0">
                <a:solidFill>
                  <a:schemeClr val="accent3">
                    <a:lumMod val="25000"/>
                  </a:schemeClr>
                </a:solidFill>
                <a:latin typeface="Abadi" panose="020B0604020104020204" pitchFamily="34" charset="0"/>
              </a:rPr>
              <a:t>GitHub </a:t>
            </a:r>
            <a:r>
              <a:rPr lang="en-US" sz="2200" dirty="0" err="1">
                <a:solidFill>
                  <a:schemeClr val="accent3">
                    <a:lumMod val="25000"/>
                  </a:schemeClr>
                </a:solidFill>
                <a:latin typeface="Abadi" panose="020B0604020104020204" pitchFamily="34" charset="0"/>
              </a:rPr>
              <a:t>RepositoryImplementation</a:t>
            </a:r>
            <a:r>
              <a:rPr lang="en-US" sz="2200" dirty="0">
                <a:solidFill>
                  <a:schemeClr val="accent3">
                    <a:lumMod val="25000"/>
                  </a:schemeClr>
                </a:solidFill>
                <a:latin typeface="Abadi" panose="020B0604020104020204" pitchFamily="34" charset="0"/>
              </a:rPr>
              <a:t> available at: </a:t>
            </a:r>
            <a:r>
              <a:rPr lang="en-US" sz="2200" dirty="0">
                <a:solidFill>
                  <a:schemeClr val="accent3">
                    <a:lumMod val="25000"/>
                  </a:schemeClr>
                </a:solidFill>
                <a:latin typeface="Abadi" panose="020B0604020104020204" pitchFamily="34" charset="0"/>
                <a:hlinkClick r:id="rId3"/>
              </a:rPr>
              <a:t>https://github.com/atahabilder1/IBM-Data-Science-Certificate</a:t>
            </a:r>
            <a:endParaRPr lang="en-US" sz="2200" dirty="0">
              <a:solidFill>
                <a:schemeClr val="accent3">
                  <a:lumMod val="25000"/>
                </a:schemeClr>
              </a:solidFill>
              <a:latin typeface="Abadi" panose="020B0604020104020204" pitchFamily="34" charset="0"/>
            </a:endParaRPr>
          </a:p>
          <a:p>
            <a:pPr>
              <a:buFont typeface="Wingdings" panose="05000000000000000000" pitchFamily="2" charset="2"/>
              <a:buChar char="q"/>
            </a:pP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Picture 2">
            <a:extLst>
              <a:ext uri="{FF2B5EF4-FFF2-40B4-BE49-F238E27FC236}">
                <a16:creationId xmlns:a16="http://schemas.microsoft.com/office/drawing/2014/main" id="{77D1ED74-4330-C48C-F003-E81F81F083C2}"/>
              </a:ext>
            </a:extLst>
          </p:cNvPr>
          <p:cNvPicPr>
            <a:picLocks noChangeAspect="1"/>
          </p:cNvPicPr>
          <p:nvPr/>
        </p:nvPicPr>
        <p:blipFill>
          <a:blip r:embed="rId4"/>
          <a:stretch>
            <a:fillRect/>
          </a:stretch>
        </p:blipFill>
        <p:spPr>
          <a:xfrm>
            <a:off x="935822" y="1771562"/>
            <a:ext cx="10748178" cy="2306951"/>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graphicFrame>
        <p:nvGraphicFramePr>
          <p:cNvPr id="2" name="Table 1">
            <a:extLst>
              <a:ext uri="{FF2B5EF4-FFF2-40B4-BE49-F238E27FC236}">
                <a16:creationId xmlns:a16="http://schemas.microsoft.com/office/drawing/2014/main" id="{EAB50D5C-A5BC-A39F-03AD-13666AA15860}"/>
              </a:ext>
            </a:extLst>
          </p:cNvPr>
          <p:cNvGraphicFramePr>
            <a:graphicFrameLocks noGrp="1"/>
          </p:cNvGraphicFramePr>
          <p:nvPr>
            <p:extLst>
              <p:ext uri="{D42A27DB-BD31-4B8C-83A1-F6EECF244321}">
                <p14:modId xmlns:p14="http://schemas.microsoft.com/office/powerpoint/2010/main" val="1008314612"/>
              </p:ext>
            </p:extLst>
          </p:nvPr>
        </p:nvGraphicFramePr>
        <p:xfrm>
          <a:off x="1132113" y="1451429"/>
          <a:ext cx="9361715" cy="4982640"/>
        </p:xfrm>
        <a:graphic>
          <a:graphicData uri="http://schemas.openxmlformats.org/drawingml/2006/table">
            <a:tbl>
              <a:tblPr firstRow="1" bandRow="1"/>
              <a:tblGrid>
                <a:gridCol w="4877152">
                  <a:extLst>
                    <a:ext uri="{9D8B030D-6E8A-4147-A177-3AD203B41FA5}">
                      <a16:colId xmlns:a16="http://schemas.microsoft.com/office/drawing/2014/main" val="956595754"/>
                    </a:ext>
                  </a:extLst>
                </a:gridCol>
                <a:gridCol w="4484563">
                  <a:extLst>
                    <a:ext uri="{9D8B030D-6E8A-4147-A177-3AD203B41FA5}">
                      <a16:colId xmlns:a16="http://schemas.microsoft.com/office/drawing/2014/main" val="2706306568"/>
                    </a:ext>
                  </a:extLst>
                </a:gridCol>
              </a:tblGrid>
              <a:tr h="1622640">
                <a:tc rowSpan="2">
                  <a:txBody>
                    <a:bodyPr/>
                    <a:lstStyle/>
                    <a:p>
                      <a:endParaRPr lang="en-US" dirty="0">
                        <a:latin typeface="Abadi" panose="020B0604020104020204" pitchFamily="34" charset="0"/>
                      </a:endParaRPr>
                    </a:p>
                  </a:txBody>
                  <a:tcPr/>
                </a:tc>
                <a:tc>
                  <a:txBody>
                    <a:bodyPr/>
                    <a:lstStyle/>
                    <a:p>
                      <a:pPr marL="285750" indent="-285750">
                        <a:buFont typeface="Wingdings" panose="05000000000000000000" pitchFamily="2" charset="2"/>
                        <a:buChar char="q"/>
                      </a:pPr>
                      <a:r>
                        <a:rPr lang="en-US" dirty="0">
                          <a:latin typeface="Abadi" panose="020B0604020104020204" pitchFamily="34" charset="0"/>
                        </a:rPr>
                        <a:t>Analyzed relationships between flight numbers and launch sites, payload distributions across sites</a:t>
                      </a:r>
                    </a:p>
                    <a:p>
                      <a:pPr marL="285750" indent="-285750">
                        <a:buFont typeface="Wingdings" panose="05000000000000000000" pitchFamily="2" charset="2"/>
                        <a:buChar char="q"/>
                      </a:pPr>
                      <a:r>
                        <a:rPr lang="en-US" dirty="0">
                          <a:latin typeface="Abadi" panose="020B0604020104020204" pitchFamily="34" charset="0"/>
                        </a:rPr>
                        <a:t>Examined success rates by orbit type and flight number patterns, investigated yearly launch success trends</a:t>
                      </a:r>
                    </a:p>
                  </a:txBody>
                  <a:tcPr/>
                </a:tc>
                <a:extLst>
                  <a:ext uri="{0D108BD9-81ED-4DB2-BD59-A6C34878D82A}">
                    <a16:rowId xmlns:a16="http://schemas.microsoft.com/office/drawing/2014/main" val="248512266"/>
                  </a:ext>
                </a:extLst>
              </a:tr>
              <a:tr h="1622640">
                <a:tc vMerge="1">
                  <a:txBody>
                    <a:bodyPr/>
                    <a:lstStyle/>
                    <a:p>
                      <a:endParaRPr lang="en-US" dirty="0"/>
                    </a:p>
                  </a:txBody>
                  <a:tcPr/>
                </a:tc>
                <a:tc rowSpan="2">
                  <a:txBody>
                    <a:bodyPr/>
                    <a:lstStyle/>
                    <a:p>
                      <a:endParaRPr lang="en-US" dirty="0">
                        <a:latin typeface="Abadi" panose="020B0604020104020204" pitchFamily="34" charset="0"/>
                      </a:endParaRPr>
                    </a:p>
                  </a:txBody>
                  <a:tcPr/>
                </a:tc>
                <a:extLst>
                  <a:ext uri="{0D108BD9-81ED-4DB2-BD59-A6C34878D82A}">
                    <a16:rowId xmlns:a16="http://schemas.microsoft.com/office/drawing/2014/main" val="108374291"/>
                  </a:ext>
                </a:extLst>
              </a:tr>
              <a:tr h="1622640">
                <a:tc>
                  <a:txBody>
                    <a:bodyPr/>
                    <a:lstStyle/>
                    <a:p>
                      <a:pPr marL="285750" indent="-285750">
                        <a:buFont typeface="Wingdings" panose="05000000000000000000" pitchFamily="2" charset="2"/>
                        <a:buChar char="q"/>
                      </a:pPr>
                      <a:r>
                        <a:rPr lang="fr-FR" dirty="0" err="1">
                          <a:latin typeface="Abadi" panose="020B0604020104020204" pitchFamily="34" charset="0"/>
                        </a:rPr>
                        <a:t>Implementation</a:t>
                      </a:r>
                      <a:r>
                        <a:rPr lang="fr-FR" dirty="0">
                          <a:latin typeface="Abadi" panose="020B0604020104020204" pitchFamily="34" charset="0"/>
                        </a:rPr>
                        <a:t> </a:t>
                      </a:r>
                      <a:r>
                        <a:rPr lang="fr-FR" dirty="0" err="1">
                          <a:latin typeface="Abadi" panose="020B0604020104020204" pitchFamily="34" charset="0"/>
                        </a:rPr>
                        <a:t>available</a:t>
                      </a:r>
                      <a:r>
                        <a:rPr lang="fr-FR" dirty="0">
                          <a:latin typeface="Abadi" panose="020B0604020104020204" pitchFamily="34" charset="0"/>
                        </a:rPr>
                        <a:t> at: </a:t>
                      </a:r>
                      <a:r>
                        <a:rPr lang="fr-FR" dirty="0">
                          <a:latin typeface="Abadi" panose="020B0604020104020204" pitchFamily="34" charset="0"/>
                          <a:hlinkClick r:id="rId3"/>
                        </a:rPr>
                        <a:t>https://github.com/atahabilder1/IBM-Data-Science-Certificate/blob/main/jupyter-labs-eda-dataviz-v2.ipynb</a:t>
                      </a:r>
                      <a:endParaRPr lang="fr-FR" dirty="0">
                        <a:latin typeface="Abadi" panose="020B0604020104020204" pitchFamily="34" charset="0"/>
                      </a:endParaRPr>
                    </a:p>
                    <a:p>
                      <a:pPr marL="0" indent="0">
                        <a:buFont typeface="Wingdings" panose="05000000000000000000" pitchFamily="2" charset="2"/>
                        <a:buNone/>
                      </a:pPr>
                      <a:endParaRPr lang="en-US" dirty="0">
                        <a:latin typeface="Abadi" panose="020B0604020104020204" pitchFamily="34" charset="0"/>
                      </a:endParaRPr>
                    </a:p>
                  </a:txBody>
                  <a:tcPr/>
                </a:tc>
                <a:tc vMerge="1">
                  <a:txBody>
                    <a:bodyPr/>
                    <a:lstStyle/>
                    <a:p>
                      <a:endParaRPr lang="en-US" dirty="0"/>
                    </a:p>
                  </a:txBody>
                  <a:tcPr/>
                </a:tc>
                <a:extLst>
                  <a:ext uri="{0D108BD9-81ED-4DB2-BD59-A6C34878D82A}">
                    <a16:rowId xmlns:a16="http://schemas.microsoft.com/office/drawing/2014/main" val="2580633048"/>
                  </a:ext>
                </a:extLst>
              </a:tr>
            </a:tbl>
          </a:graphicData>
        </a:graphic>
      </p:graphicFrame>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2284"/>
            <a:ext cx="10345029" cy="4917065"/>
          </a:xfrm>
          <a:prstGeom prst="rect">
            <a:avLst/>
          </a:prstGeom>
        </p:spPr>
        <p:txBody>
          <a:bodyPr lIns="91440" tIns="45720" rIns="91440" bIns="45720" anchor="t"/>
          <a:lstStyle/>
          <a:p>
            <a:pPr>
              <a:lnSpc>
                <a:spcPct val="120000"/>
              </a:lnSpc>
              <a:spcBef>
                <a:spcPts val="1400"/>
              </a:spcBef>
              <a:buFont typeface="Wingdings" panose="05000000000000000000" pitchFamily="2" charset="2"/>
              <a:buChar char="q"/>
            </a:pPr>
            <a:r>
              <a:rPr lang="en-US" sz="2000" b="1" dirty="0">
                <a:solidFill>
                  <a:schemeClr val="accent3">
                    <a:lumMod val="25000"/>
                  </a:schemeClr>
                </a:solidFill>
                <a:latin typeface="Abadi"/>
              </a:rPr>
              <a:t> </a:t>
            </a:r>
            <a:r>
              <a:rPr lang="en-US" sz="2000" b="1" dirty="0"/>
              <a:t>Database Setup &amp; Analysis</a:t>
            </a:r>
          </a:p>
          <a:p>
            <a:pPr lvl="1">
              <a:lnSpc>
                <a:spcPct val="120000"/>
              </a:lnSpc>
              <a:spcBef>
                <a:spcPts val="1400"/>
              </a:spcBef>
              <a:buFont typeface="Wingdings" panose="05000000000000000000" pitchFamily="2" charset="2"/>
              <a:buChar char="q"/>
            </a:pPr>
            <a:r>
              <a:rPr lang="en-US" sz="2000" dirty="0"/>
              <a:t>Loaded SpaceX dataset into PostgreSQL database for advanced querying capabilities</a:t>
            </a:r>
          </a:p>
          <a:p>
            <a:pPr lvl="1">
              <a:lnSpc>
                <a:spcPct val="120000"/>
              </a:lnSpc>
              <a:spcBef>
                <a:spcPts val="1400"/>
              </a:spcBef>
              <a:buFont typeface="Wingdings" panose="05000000000000000000" pitchFamily="2" charset="2"/>
              <a:buChar char="q"/>
            </a:pPr>
            <a:r>
              <a:rPr lang="en-US" sz="2000" dirty="0"/>
              <a:t>Executed comprehensive SQL queries to extract  key insights from launch data</a:t>
            </a:r>
          </a:p>
          <a:p>
            <a:pPr>
              <a:lnSpc>
                <a:spcPct val="120000"/>
              </a:lnSpc>
              <a:buFont typeface="Wingdings" panose="05000000000000000000" pitchFamily="2" charset="2"/>
              <a:buChar char="q"/>
            </a:pPr>
            <a:r>
              <a:rPr lang="en-US" sz="2000" b="1" dirty="0"/>
              <a:t>Key SQL Queries Performed</a:t>
            </a:r>
          </a:p>
          <a:p>
            <a:pPr lvl="1">
              <a:lnSpc>
                <a:spcPct val="120000"/>
              </a:lnSpc>
              <a:buFont typeface="Wingdings" panose="05000000000000000000" pitchFamily="2" charset="2"/>
              <a:buChar char="q"/>
            </a:pPr>
            <a:r>
              <a:rPr lang="en-US" sz="2000" dirty="0"/>
              <a:t>Identified unique launch sites and payload distributions across missions</a:t>
            </a:r>
          </a:p>
          <a:p>
            <a:pPr lvl="1">
              <a:lnSpc>
                <a:spcPct val="120000"/>
              </a:lnSpc>
              <a:buFont typeface="Wingdings" panose="05000000000000000000" pitchFamily="2" charset="2"/>
              <a:buChar char="q"/>
            </a:pPr>
            <a:r>
              <a:rPr lang="en-US" sz="2000" dirty="0"/>
              <a:t>Analyzed booster performance by version, payload capacity, and mission outcomes</a:t>
            </a:r>
          </a:p>
          <a:p>
            <a:pPr lvl="1">
              <a:lnSpc>
                <a:spcPct val="120000"/>
              </a:lnSpc>
              <a:buFont typeface="Wingdings" panose="05000000000000000000" pitchFamily="2" charset="2"/>
              <a:buChar char="q"/>
            </a:pPr>
            <a:r>
              <a:rPr lang="en-US" sz="2000" dirty="0"/>
              <a:t>Investigated temporal patterns including failure analysis and success trends (2010-2017)</a:t>
            </a:r>
          </a:p>
          <a:p>
            <a:pPr>
              <a:lnSpc>
                <a:spcPct val="120000"/>
              </a:lnSpc>
              <a:buFont typeface="Wingdings" panose="05000000000000000000" pitchFamily="2" charset="2"/>
              <a:buChar char="q"/>
            </a:pPr>
            <a:r>
              <a:rPr lang="en-US" sz="2000" b="1" dirty="0"/>
              <a:t>GitHub Repository</a:t>
            </a:r>
          </a:p>
          <a:p>
            <a:pPr lvl="1">
              <a:lnSpc>
                <a:spcPct val="120000"/>
              </a:lnSpc>
              <a:buFont typeface="Wingdings" panose="05000000000000000000" pitchFamily="2" charset="2"/>
              <a:buChar char="q"/>
            </a:pPr>
            <a:r>
              <a:rPr lang="en-US" sz="2000" dirty="0">
                <a:hlinkClick r:id="rId3"/>
              </a:rPr>
              <a:t>https://github.com/atahabilder1/IBM-Data-Science-Certificate/blob/main/jupyter-labs-eda-sql-coursera_sqllite.ipynb</a:t>
            </a:r>
            <a:endParaRPr lang="en-US" sz="2000" dirty="0"/>
          </a:p>
          <a:p>
            <a:pPr marL="457200" lvl="1" indent="0">
              <a:lnSpc>
                <a:spcPct val="120000"/>
              </a:lnSpc>
              <a:buNone/>
            </a:pPr>
            <a:endParaRPr lang="en-US" sz="16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Content Placeholder 1">
            <a:extLst>
              <a:ext uri="{FF2B5EF4-FFF2-40B4-BE49-F238E27FC236}">
                <a16:creationId xmlns:a16="http://schemas.microsoft.com/office/drawing/2014/main" id="{926BA348-3B64-8FC2-F778-D33CDBC2510F}"/>
              </a:ext>
            </a:extLst>
          </p:cNvPr>
          <p:cNvSpPr>
            <a:spLocks noGrp="1" noChangeArrowheads="1"/>
          </p:cNvSpPr>
          <p:nvPr>
            <p:ph idx="4294967295"/>
          </p:nvPr>
        </p:nvSpPr>
        <p:spPr bwMode="auto">
          <a:xfrm>
            <a:off x="734028" y="980268"/>
            <a:ext cx="11211560" cy="6043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2400" b="1" i="0" u="none" strike="noStrike" cap="none" normalizeH="0" baseline="0" dirty="0">
                <a:ln>
                  <a:noFill/>
                </a:ln>
                <a:solidFill>
                  <a:schemeClr val="tx1"/>
                </a:solidFill>
                <a:effectLst/>
                <a:latin typeface="Arial" panose="020B0604020202020204" pitchFamily="34" charset="0"/>
              </a:rPr>
              <a:t>Geographic Analysis</a:t>
            </a:r>
            <a:r>
              <a:rPr kumimoji="0" lang="en-US" altLang="en-US" sz="2400" b="0" i="0" u="none" strike="noStrike" cap="none" normalizeH="0" baseline="0" dirty="0">
                <a:ln>
                  <a:noFill/>
                </a:ln>
                <a:solidFill>
                  <a:schemeClr val="tx1"/>
                </a:solidFill>
                <a:effectLst/>
                <a:latin typeface="Arial" panose="020B0604020202020204" pitchFamily="34" charset="0"/>
              </a:rPr>
              <a:t> </a:t>
            </a:r>
          </a:p>
          <a:p>
            <a:pPr lvl="1" eaLnBrk="0" fontAlgn="base" hangingPunct="0">
              <a:lnSpc>
                <a:spcPct val="130000"/>
              </a:lnSpc>
              <a:spcBef>
                <a:spcPct val="0"/>
              </a:spcBef>
              <a:spcAft>
                <a:spcPct val="0"/>
              </a:spcAft>
              <a:buFont typeface="Wingdings" panose="05000000000000000000" pitchFamily="2" charset="2"/>
              <a:buChar char="q"/>
            </a:pPr>
            <a:r>
              <a:rPr kumimoji="0" lang="en-US" altLang="en-US" sz="1800" b="0" i="0" u="none" strike="noStrike" cap="none" normalizeH="0" baseline="0" dirty="0">
                <a:ln>
                  <a:noFill/>
                </a:ln>
                <a:solidFill>
                  <a:schemeClr val="tx1"/>
                </a:solidFill>
                <a:effectLst/>
                <a:latin typeface="Arial" panose="020B0604020202020204" pitchFamily="34" charset="0"/>
              </a:rPr>
              <a:t>Created interactive map marking all launch sites with success/failure indicators using colored markers </a:t>
            </a:r>
          </a:p>
          <a:p>
            <a:pPr lvl="1" eaLnBrk="0" fontAlgn="base" hangingPunct="0">
              <a:lnSpc>
                <a:spcPct val="130000"/>
              </a:lnSpc>
              <a:spcBef>
                <a:spcPct val="0"/>
              </a:spcBef>
              <a:spcAft>
                <a:spcPct val="0"/>
              </a:spcAft>
              <a:buFont typeface="Wingdings" panose="05000000000000000000" pitchFamily="2" charset="2"/>
              <a:buChar char="q"/>
            </a:pPr>
            <a:r>
              <a:rPr kumimoji="0" lang="en-US" altLang="en-US" sz="1800" b="0" i="0" u="none" strike="noStrike" cap="none" normalizeH="0" baseline="0" dirty="0">
                <a:ln>
                  <a:noFill/>
                </a:ln>
                <a:solidFill>
                  <a:schemeClr val="tx1"/>
                </a:solidFill>
                <a:effectLst/>
                <a:latin typeface="Arial" panose="020B0604020202020204" pitchFamily="34" charset="0"/>
              </a:rPr>
              <a:t>Implemented binary classification system (0 for failure, 1 for success) to visualize launch outcomes </a:t>
            </a:r>
          </a:p>
          <a:p>
            <a:pPr marR="0" lvl="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2400" b="1" i="0" u="none" strike="noStrike" cap="none" normalizeH="0" baseline="0" dirty="0">
                <a:ln>
                  <a:noFill/>
                </a:ln>
                <a:solidFill>
                  <a:schemeClr val="tx1"/>
                </a:solidFill>
                <a:effectLst/>
                <a:latin typeface="Arial" panose="020B0604020202020204" pitchFamily="34" charset="0"/>
              </a:rPr>
              <a:t>Proximity Analysis</a:t>
            </a:r>
            <a:r>
              <a:rPr kumimoji="0" lang="en-US" altLang="en-US" sz="2400" b="0" i="0" u="none" strike="noStrike" cap="none" normalizeH="0" baseline="0" dirty="0">
                <a:ln>
                  <a:noFill/>
                </a:ln>
                <a:solidFill>
                  <a:schemeClr val="tx1"/>
                </a:solidFill>
                <a:effectLst/>
                <a:latin typeface="Arial" panose="020B0604020202020204" pitchFamily="34" charset="0"/>
              </a:rPr>
              <a:t> </a:t>
            </a:r>
          </a:p>
          <a:p>
            <a:pPr lvl="1" eaLnBrk="0" fontAlgn="base" hangingPunct="0">
              <a:lnSpc>
                <a:spcPct val="130000"/>
              </a:lnSpc>
              <a:spcBef>
                <a:spcPct val="0"/>
              </a:spcBef>
              <a:spcAft>
                <a:spcPct val="0"/>
              </a:spcAft>
              <a:buFont typeface="Wingdings" panose="05000000000000000000" pitchFamily="2" charset="2"/>
              <a:buChar char="q"/>
            </a:pPr>
            <a:r>
              <a:rPr kumimoji="0" lang="en-US" altLang="en-US" sz="1800" b="0" i="0" u="none" strike="noStrike" cap="none" normalizeH="0" baseline="0" dirty="0">
                <a:ln>
                  <a:noFill/>
                </a:ln>
                <a:solidFill>
                  <a:schemeClr val="tx1"/>
                </a:solidFill>
                <a:effectLst/>
                <a:latin typeface="Arial" panose="020B0604020202020204" pitchFamily="34" charset="0"/>
              </a:rPr>
              <a:t>Calculated distances between launch sites and key infrastructure (railways, highways, coastlines) </a:t>
            </a:r>
          </a:p>
          <a:p>
            <a:pPr lvl="1" eaLnBrk="0" fontAlgn="base" hangingPunct="0">
              <a:lnSpc>
                <a:spcPct val="130000"/>
              </a:lnSpc>
              <a:spcBef>
                <a:spcPct val="0"/>
              </a:spcBef>
              <a:spcAft>
                <a:spcPct val="0"/>
              </a:spcAft>
              <a:buFont typeface="Wingdings" panose="05000000000000000000" pitchFamily="2" charset="2"/>
              <a:buChar char="q"/>
            </a:pPr>
            <a:r>
              <a:rPr kumimoji="0" lang="en-US" altLang="en-US" sz="1800" b="0" i="0" u="none" strike="noStrike" cap="none" normalizeH="0" baseline="0" dirty="0">
                <a:ln>
                  <a:noFill/>
                </a:ln>
                <a:solidFill>
                  <a:schemeClr val="tx1"/>
                </a:solidFill>
                <a:effectLst/>
                <a:latin typeface="Arial" panose="020B0604020202020204" pitchFamily="34" charset="0"/>
              </a:rPr>
              <a:t>Analyzed geographic factors affecting launch site selection and success rates </a:t>
            </a:r>
          </a:p>
          <a:p>
            <a:pPr lvl="1" eaLnBrk="0" fontAlgn="base" hangingPunct="0">
              <a:lnSpc>
                <a:spcPct val="130000"/>
              </a:lnSpc>
              <a:spcBef>
                <a:spcPct val="0"/>
              </a:spcBef>
              <a:spcAft>
                <a:spcPct val="0"/>
              </a:spcAft>
              <a:buFont typeface="Wingdings" panose="05000000000000000000" pitchFamily="2" charset="2"/>
              <a:buChar char="q"/>
            </a:pPr>
            <a:r>
              <a:rPr kumimoji="0" lang="en-US" altLang="en-US" sz="1800" b="0" i="0" u="none" strike="noStrike" cap="none" normalizeH="0" baseline="0" dirty="0">
                <a:ln>
                  <a:noFill/>
                </a:ln>
                <a:solidFill>
                  <a:schemeClr val="tx1"/>
                </a:solidFill>
                <a:effectLst/>
                <a:latin typeface="Arial" panose="020B0604020202020204" pitchFamily="34" charset="0"/>
              </a:rPr>
              <a:t>Identified launch sites with relatively high success rates through color-coded marker clusters </a:t>
            </a:r>
          </a:p>
          <a:p>
            <a:pPr marR="0" lvl="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2400" b="1" i="0" u="none" strike="noStrike" cap="none" normalizeH="0" baseline="0" dirty="0">
                <a:ln>
                  <a:noFill/>
                </a:ln>
                <a:solidFill>
                  <a:schemeClr val="tx1"/>
                </a:solidFill>
                <a:effectLst/>
                <a:latin typeface="Arial" panose="020B0604020202020204" pitchFamily="34" charset="0"/>
              </a:rPr>
              <a:t>Key Insights</a:t>
            </a:r>
            <a:r>
              <a:rPr kumimoji="0" lang="en-US" altLang="en-US" sz="2400" b="0" i="0" u="none" strike="noStrike" cap="none" normalizeH="0" baseline="0" dirty="0">
                <a:ln>
                  <a:noFill/>
                </a:ln>
                <a:solidFill>
                  <a:schemeClr val="tx1"/>
                </a:solidFill>
                <a:effectLst/>
                <a:latin typeface="Arial" panose="020B0604020202020204" pitchFamily="34" charset="0"/>
              </a:rPr>
              <a:t> </a:t>
            </a:r>
          </a:p>
          <a:p>
            <a:pPr lvl="1" eaLnBrk="0" fontAlgn="base" hangingPunct="0">
              <a:lnSpc>
                <a:spcPct val="130000"/>
              </a:lnSpc>
              <a:spcBef>
                <a:spcPct val="0"/>
              </a:spcBef>
              <a:spcAft>
                <a:spcPct val="0"/>
              </a:spcAft>
              <a:buFont typeface="Wingdings" panose="05000000000000000000" pitchFamily="2" charset="2"/>
              <a:buChar char="q"/>
            </a:pPr>
            <a:r>
              <a:rPr kumimoji="0" lang="en-US" altLang="en-US" sz="1800" b="0" i="0" u="none" strike="noStrike" cap="none" normalizeH="0" baseline="0" dirty="0">
                <a:ln>
                  <a:noFill/>
                </a:ln>
                <a:solidFill>
                  <a:schemeClr val="tx1"/>
                </a:solidFill>
                <a:effectLst/>
                <a:latin typeface="Arial" panose="020B0604020202020204" pitchFamily="34" charset="0"/>
              </a:rPr>
              <a:t>Examined launch site proximity to transportation networks and urban areas </a:t>
            </a:r>
          </a:p>
          <a:p>
            <a:pPr lvl="1" eaLnBrk="0" fontAlgn="base" hangingPunct="0">
              <a:lnSpc>
                <a:spcPct val="130000"/>
              </a:lnSpc>
              <a:spcBef>
                <a:spcPct val="0"/>
              </a:spcBef>
              <a:spcAft>
                <a:spcPct val="0"/>
              </a:spcAft>
              <a:buFont typeface="Wingdings" panose="05000000000000000000" pitchFamily="2" charset="2"/>
              <a:buChar char="q"/>
            </a:pPr>
            <a:r>
              <a:rPr kumimoji="0" lang="en-US" altLang="en-US" sz="1800" b="0" i="0" u="none" strike="noStrike" cap="none" normalizeH="0" baseline="0" dirty="0">
                <a:ln>
                  <a:noFill/>
                </a:ln>
                <a:solidFill>
                  <a:schemeClr val="tx1"/>
                </a:solidFill>
                <a:effectLst/>
                <a:latin typeface="Arial" panose="020B0604020202020204" pitchFamily="34" charset="0"/>
              </a:rPr>
              <a:t>Determined optimal distances from cities for launch operations </a:t>
            </a:r>
          </a:p>
          <a:p>
            <a:pPr marR="0" lvl="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2400" b="1" i="0" u="none" strike="noStrike" cap="none" normalizeH="0" baseline="0" dirty="0">
                <a:ln>
                  <a:noFill/>
                </a:ln>
                <a:solidFill>
                  <a:schemeClr val="tx1"/>
                </a:solidFill>
                <a:effectLst/>
                <a:latin typeface="Arial" panose="020B0604020202020204" pitchFamily="34" charset="0"/>
              </a:rPr>
              <a:t>GitHub Repository</a:t>
            </a:r>
            <a:r>
              <a:rPr kumimoji="0" lang="en-US" altLang="en-US" sz="2400" b="0" i="0" u="none" strike="noStrike" cap="none" normalizeH="0" baseline="0" dirty="0">
                <a:ln>
                  <a:noFill/>
                </a:ln>
                <a:solidFill>
                  <a:schemeClr val="tx1"/>
                </a:solidFill>
                <a:effectLst/>
                <a:latin typeface="Arial" panose="020B0604020202020204" pitchFamily="34" charset="0"/>
              </a:rPr>
              <a:t> </a:t>
            </a:r>
          </a:p>
          <a:p>
            <a:pPr lvl="1" eaLnBrk="0" fontAlgn="base" hangingPunct="0">
              <a:lnSpc>
                <a:spcPct val="130000"/>
              </a:lnSpc>
              <a:spcBef>
                <a:spcPct val="0"/>
              </a:spcBef>
              <a:spcAft>
                <a:spcPct val="0"/>
              </a:spcAft>
              <a:buFont typeface="Wingdings" panose="05000000000000000000" pitchFamily="2" charset="2"/>
              <a:buChar char="q"/>
            </a:pPr>
            <a:r>
              <a:rPr kumimoji="0" lang="en-US" altLang="en-US" sz="1800" b="0" i="0" u="none" strike="noStrike" cap="none" normalizeH="0" baseline="0" dirty="0">
                <a:ln>
                  <a:noFill/>
                </a:ln>
                <a:solidFill>
                  <a:schemeClr val="tx1"/>
                </a:solidFill>
                <a:effectLst/>
                <a:latin typeface="Arial" panose="020B0604020202020204" pitchFamily="34" charset="0"/>
              </a:rPr>
              <a:t>Interactive map available at: </a:t>
            </a:r>
            <a:r>
              <a:rPr lang="en-US" altLang="en-US" sz="1800" dirty="0">
                <a:latin typeface="Arial" panose="020B0604020202020204" pitchFamily="34" charset="0"/>
              </a:rPr>
              <a:t> </a:t>
            </a:r>
            <a:r>
              <a:rPr lang="en-US" altLang="en-US" sz="1800" dirty="0">
                <a:latin typeface="Arial" panose="020B0604020202020204" pitchFamily="34" charset="0"/>
                <a:hlinkClick r:id="rId3"/>
              </a:rPr>
              <a:t>https://github.com/atahabilder1/IBM-Data-Science-Certificate/blob/main/lab-jupyter-launch-site-location-v2.ipynb</a:t>
            </a:r>
            <a:endParaRPr lang="en-US" altLang="en-US" sz="1800" dirty="0">
              <a:latin typeface="Arial" panose="020B0604020202020204" pitchFamily="34" charset="0"/>
            </a:endParaRPr>
          </a:p>
          <a:p>
            <a:pPr marL="457200" lvl="1" indent="0" eaLnBrk="0" fontAlgn="base" hangingPunct="0">
              <a:lnSpc>
                <a:spcPct val="130000"/>
              </a:lnSpc>
              <a:spcBef>
                <a:spcPct val="0"/>
              </a:spcBef>
              <a:spcAft>
                <a:spcPct val="0"/>
              </a:spcAft>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3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7" name="Rectangle 3">
            <a:extLst>
              <a:ext uri="{FF2B5EF4-FFF2-40B4-BE49-F238E27FC236}">
                <a16:creationId xmlns:a16="http://schemas.microsoft.com/office/drawing/2014/main" id="{CE265EF7-71A6-3114-19D9-444999E3D7E7}"/>
              </a:ext>
            </a:extLst>
          </p:cNvPr>
          <p:cNvSpPr>
            <a:spLocks noChangeArrowheads="1"/>
          </p:cNvSpPr>
          <p:nvPr/>
        </p:nvSpPr>
        <p:spPr bwMode="auto">
          <a:xfrm>
            <a:off x="734028" y="1210961"/>
            <a:ext cx="10976082" cy="53809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50000"/>
              </a:lnSpc>
              <a:spcBef>
                <a:spcPts val="60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Interactive Dashboard Development</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50000"/>
              </a:lnSpc>
              <a:spcBef>
                <a:spcPts val="60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Built comprehensive dashboard with dropdown selectors for launch site analysis </a:t>
            </a:r>
          </a:p>
          <a:p>
            <a:pPr marL="742950" lvl="1" indent="-285750" eaLnBrk="0" fontAlgn="base" hangingPunct="0">
              <a:lnSpc>
                <a:spcPct val="150000"/>
              </a:lnSpc>
              <a:spcBef>
                <a:spcPts val="60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Created pie charts displaying launch distribution and success rates by site </a:t>
            </a:r>
          </a:p>
          <a:p>
            <a:pPr marL="742950" lvl="1" indent="-285750" eaLnBrk="0" fontAlgn="base" hangingPunct="0">
              <a:lnSpc>
                <a:spcPct val="150000"/>
              </a:lnSpc>
              <a:spcBef>
                <a:spcPts val="60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Developed scatter plots showing payload mass vs. outcome relationships across booster versions </a:t>
            </a:r>
          </a:p>
          <a:p>
            <a:pPr marL="285750" marR="0" lvl="0" indent="-285750" algn="l" defTabSz="914400" rtl="0" eaLnBrk="0" fontAlgn="base" latinLnBrk="0" hangingPunct="0">
              <a:lnSpc>
                <a:spcPct val="150000"/>
              </a:lnSpc>
              <a:spcBef>
                <a:spcPts val="60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Key Features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50000"/>
              </a:lnSpc>
              <a:spcBef>
                <a:spcPts val="60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Launch site selector with dynamic filtering capabilities </a:t>
            </a:r>
          </a:p>
          <a:p>
            <a:pPr marL="742950" lvl="1" indent="-285750" eaLnBrk="0" fontAlgn="base" hangingPunct="0">
              <a:lnSpc>
                <a:spcPct val="150000"/>
              </a:lnSpc>
              <a:spcBef>
                <a:spcPts val="60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Payload mass range selector for targeted data exploration </a:t>
            </a:r>
          </a:p>
          <a:p>
            <a:pPr marL="742950" lvl="1" indent="-285750" eaLnBrk="0" fontAlgn="base" hangingPunct="0">
              <a:lnSpc>
                <a:spcPct val="150000"/>
              </a:lnSpc>
              <a:spcBef>
                <a:spcPts val="60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Interactive visualizations showing outcome patterns by payload and booster configuration </a:t>
            </a:r>
          </a:p>
          <a:p>
            <a:pPr marL="285750" marR="0" lvl="0" indent="-285750" algn="l" defTabSz="914400" rtl="0" eaLnBrk="0" fontAlgn="base" latinLnBrk="0" hangingPunct="0">
              <a:lnSpc>
                <a:spcPct val="150000"/>
              </a:lnSpc>
              <a:spcBef>
                <a:spcPts val="60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GitHub Repository</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50000"/>
              </a:lnSpc>
              <a:spcBef>
                <a:spcPts val="60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Dashboard application available at: </a:t>
            </a:r>
            <a:r>
              <a:rPr kumimoji="0" lang="en-US" altLang="en-US" b="0" i="0" u="none" strike="noStrike" cap="none" normalizeH="0" baseline="0" dirty="0">
                <a:ln>
                  <a:noFill/>
                </a:ln>
                <a:solidFill>
                  <a:schemeClr val="tx1"/>
                </a:solidFill>
                <a:effectLst/>
                <a:latin typeface="Arial" panose="020B0604020202020204" pitchFamily="34" charset="0"/>
                <a:hlinkClick r:id="rId3"/>
              </a:rPr>
              <a:t>https://github.com/atahabilder1/IBM-Data-Science-Certificate</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ts val="60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TextBox 5">
            <a:extLst>
              <a:ext uri="{FF2B5EF4-FFF2-40B4-BE49-F238E27FC236}">
                <a16:creationId xmlns:a16="http://schemas.microsoft.com/office/drawing/2014/main" id="{F3D2DB97-83A5-C3FC-1978-708BC381500D}"/>
              </a:ext>
            </a:extLst>
          </p:cNvPr>
          <p:cNvSpPr txBox="1"/>
          <p:nvPr/>
        </p:nvSpPr>
        <p:spPr>
          <a:xfrm>
            <a:off x="1117600" y="1307465"/>
            <a:ext cx="10617200" cy="5104603"/>
          </a:xfrm>
          <a:prstGeom prst="rect">
            <a:avLst/>
          </a:prstGeom>
          <a:noFill/>
        </p:spPr>
        <p:txBody>
          <a:bodyPr wrap="square">
            <a:spAutoFit/>
          </a:bodyPr>
          <a:lstStyle/>
          <a:p>
            <a:pPr marL="285750" indent="-285750">
              <a:lnSpc>
                <a:spcPct val="130000"/>
              </a:lnSpc>
              <a:buFont typeface="Wingdings" panose="05000000000000000000" pitchFamily="2" charset="2"/>
              <a:buChar char="q"/>
            </a:pPr>
            <a:r>
              <a:rPr lang="en-US" b="1" dirty="0"/>
              <a:t>Model Development Process</a:t>
            </a:r>
            <a:r>
              <a:rPr lang="en-US" dirty="0"/>
              <a:t> </a:t>
            </a:r>
          </a:p>
          <a:p>
            <a:pPr marL="742950" lvl="1" indent="-285750">
              <a:lnSpc>
                <a:spcPct val="130000"/>
              </a:lnSpc>
              <a:buFont typeface="Wingdings" panose="05000000000000000000" pitchFamily="2" charset="2"/>
              <a:buChar char="q"/>
            </a:pPr>
            <a:r>
              <a:rPr lang="en-US" dirty="0"/>
              <a:t>Loaded and transformed data using </a:t>
            </a:r>
            <a:r>
              <a:rPr lang="en-US" dirty="0" err="1"/>
              <a:t>numpy</a:t>
            </a:r>
            <a:r>
              <a:rPr lang="en-US" dirty="0"/>
              <a:t> and pandas, split into training and testing sets</a:t>
            </a:r>
          </a:p>
          <a:p>
            <a:pPr marL="742950" lvl="1" indent="-285750">
              <a:lnSpc>
                <a:spcPct val="130000"/>
              </a:lnSpc>
              <a:buFont typeface="Wingdings" panose="05000000000000000000" pitchFamily="2" charset="2"/>
              <a:buChar char="q"/>
            </a:pPr>
            <a:r>
              <a:rPr lang="en-US" dirty="0"/>
              <a:t>Applied </a:t>
            </a:r>
            <a:r>
              <a:rPr lang="en-US" dirty="0" err="1"/>
              <a:t>StandardScaler</a:t>
            </a:r>
            <a:r>
              <a:rPr lang="en-US" dirty="0"/>
              <a:t> for feature normalization and converted target variables to numerical arrays</a:t>
            </a:r>
          </a:p>
          <a:p>
            <a:pPr marL="285750" indent="-285750">
              <a:lnSpc>
                <a:spcPct val="130000"/>
              </a:lnSpc>
              <a:buFont typeface="Wingdings" panose="05000000000000000000" pitchFamily="2" charset="2"/>
              <a:buChar char="q"/>
            </a:pPr>
            <a:r>
              <a:rPr lang="en-US" b="1" dirty="0"/>
              <a:t>Machine Learning Implementation</a:t>
            </a:r>
            <a:r>
              <a:rPr lang="en-US" dirty="0"/>
              <a:t> </a:t>
            </a:r>
          </a:p>
          <a:p>
            <a:pPr marL="742950" lvl="1" indent="-285750">
              <a:lnSpc>
                <a:spcPct val="130000"/>
              </a:lnSpc>
              <a:buFont typeface="Wingdings" panose="05000000000000000000" pitchFamily="2" charset="2"/>
              <a:buChar char="q"/>
            </a:pPr>
            <a:r>
              <a:rPr lang="en-US" dirty="0"/>
              <a:t>Built multiple classification models: Logistic Regression, SVM, Decision Tree, and K-Neighbors Classifier</a:t>
            </a:r>
          </a:p>
          <a:p>
            <a:pPr marL="742950" lvl="1" indent="-285750">
              <a:lnSpc>
                <a:spcPct val="130000"/>
              </a:lnSpc>
              <a:buFont typeface="Wingdings" panose="05000000000000000000" pitchFamily="2" charset="2"/>
              <a:buChar char="q"/>
            </a:pPr>
            <a:r>
              <a:rPr lang="en-US" dirty="0"/>
              <a:t>Used </a:t>
            </a:r>
            <a:r>
              <a:rPr lang="en-US" dirty="0" err="1"/>
              <a:t>GridSearchCV</a:t>
            </a:r>
            <a:r>
              <a:rPr lang="en-US" dirty="0"/>
              <a:t> for hyperparameter tuning and model optimization</a:t>
            </a:r>
          </a:p>
          <a:p>
            <a:pPr marL="742950" lvl="1" indent="-285750">
              <a:lnSpc>
                <a:spcPct val="130000"/>
              </a:lnSpc>
              <a:buFont typeface="Wingdings" panose="05000000000000000000" pitchFamily="2" charset="2"/>
              <a:buChar char="q"/>
            </a:pPr>
            <a:r>
              <a:rPr lang="en-US" dirty="0"/>
              <a:t>Evaluated models using accuracy metrics and feature engineering techniques</a:t>
            </a:r>
          </a:p>
          <a:p>
            <a:pPr marL="285750" indent="-285750">
              <a:lnSpc>
                <a:spcPct val="130000"/>
              </a:lnSpc>
              <a:buFont typeface="Wingdings" panose="05000000000000000000" pitchFamily="2" charset="2"/>
              <a:buChar char="q"/>
            </a:pPr>
            <a:r>
              <a:rPr lang="en-US" b="1" dirty="0"/>
              <a:t>Results</a:t>
            </a:r>
            <a:r>
              <a:rPr lang="en-US" dirty="0"/>
              <a:t> </a:t>
            </a:r>
          </a:p>
          <a:p>
            <a:pPr marL="742950" lvl="1" indent="-285750">
              <a:lnSpc>
                <a:spcPct val="130000"/>
              </a:lnSpc>
              <a:buFont typeface="Wingdings" panose="05000000000000000000" pitchFamily="2" charset="2"/>
              <a:buChar char="q"/>
            </a:pPr>
            <a:r>
              <a:rPr lang="en-US" dirty="0"/>
              <a:t>Identified best performing classification model through comparative analysis</a:t>
            </a:r>
          </a:p>
          <a:p>
            <a:pPr marL="742950" lvl="1" indent="-285750">
              <a:lnSpc>
                <a:spcPct val="130000"/>
              </a:lnSpc>
              <a:buFont typeface="Wingdings" panose="05000000000000000000" pitchFamily="2" charset="2"/>
              <a:buChar char="q"/>
            </a:pPr>
            <a:r>
              <a:rPr lang="en-US" dirty="0"/>
              <a:t>Decision Tree Classifier demonstrated highest accuracy for predicting landing outcomes</a:t>
            </a:r>
          </a:p>
          <a:p>
            <a:pPr marL="285750" indent="-285750">
              <a:lnSpc>
                <a:spcPct val="130000"/>
              </a:lnSpc>
              <a:buFont typeface="Wingdings" panose="05000000000000000000" pitchFamily="2" charset="2"/>
              <a:buChar char="q"/>
            </a:pPr>
            <a:r>
              <a:rPr lang="en-US" b="1" dirty="0"/>
              <a:t>GitHub Repository</a:t>
            </a:r>
            <a:r>
              <a:rPr lang="en-US" dirty="0"/>
              <a:t> </a:t>
            </a:r>
          </a:p>
          <a:p>
            <a:pPr marL="742950" lvl="1" indent="-285750">
              <a:lnSpc>
                <a:spcPct val="130000"/>
              </a:lnSpc>
              <a:buFont typeface="Wingdings" panose="05000000000000000000" pitchFamily="2" charset="2"/>
              <a:buChar char="q"/>
            </a:pPr>
            <a:r>
              <a:rPr lang="en-US" dirty="0"/>
              <a:t>Complete machine learning implementation available at: </a:t>
            </a:r>
            <a:r>
              <a:rPr lang="en-US" dirty="0">
                <a:hlinkClick r:id="rId3"/>
              </a:rPr>
              <a:t>https://github.com/atahabilder1/IBM-Data-Science-Certificate/blob/main/SpaceX-Machine-Learning-Prediction-Part-5-v1.ipynb</a:t>
            </a:r>
            <a:endParaRPr lang="en-US" dirty="0"/>
          </a:p>
          <a:p>
            <a:pPr marL="742950" lvl="1" indent="-285750">
              <a:lnSpc>
                <a:spcPct val="130000"/>
              </a:lnSpc>
              <a:buFont typeface="Wingdings" panose="05000000000000000000" pitchFamily="2" charset="2"/>
              <a:buChar char="q"/>
            </a:pPr>
            <a:endParaRPr lang="en-US"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2" name="Rectangle 1">
            <a:extLst>
              <a:ext uri="{FF2B5EF4-FFF2-40B4-BE49-F238E27FC236}">
                <a16:creationId xmlns:a16="http://schemas.microsoft.com/office/drawing/2014/main" id="{A092F0A2-66AB-0F19-BEE7-7647E57DD92A}"/>
              </a:ext>
            </a:extLst>
          </p:cNvPr>
          <p:cNvSpPr>
            <a:spLocks noChangeArrowheads="1"/>
          </p:cNvSpPr>
          <p:nvPr/>
        </p:nvSpPr>
        <p:spPr bwMode="auto">
          <a:xfrm>
            <a:off x="770011" y="1364701"/>
            <a:ext cx="9911688" cy="4690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Exploratory Data Analysis Results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3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Success rates improved from 2013-2020 showing continuous operational enhancement </a:t>
            </a:r>
          </a:p>
          <a:p>
            <a:pPr marL="742950" lvl="1" indent="-285750" eaLnBrk="0" fontAlgn="base" hangingPunct="0">
              <a:lnSpc>
                <a:spcPct val="13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KSC LC-39A achieved highest success rate (76.9%) among all launch sites </a:t>
            </a:r>
          </a:p>
          <a:p>
            <a:pPr marL="742950" lvl="1" indent="-285750" eaLnBrk="0" fontAlgn="base" hangingPunct="0">
              <a:lnSpc>
                <a:spcPct val="13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ES-L1, GEO, HEO, SSO orbits demonstrated superior performance metrics </a:t>
            </a:r>
          </a:p>
          <a:p>
            <a:pPr marL="285750" marR="0" lvl="0" indent="-28575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Interactive Analytics Demo</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3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Geographic analysis revealed coastal positioning strategy for safety optimization </a:t>
            </a:r>
          </a:p>
          <a:p>
            <a:pPr marL="742950" lvl="1" indent="-285750" eaLnBrk="0" fontAlgn="base" hangingPunct="0">
              <a:lnSpc>
                <a:spcPct val="13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Payload mass inversely correlated with mission success rates </a:t>
            </a:r>
          </a:p>
          <a:p>
            <a:pPr marL="742950" lvl="1" indent="-285750" eaLnBrk="0" fontAlgn="base" hangingPunct="0">
              <a:lnSpc>
                <a:spcPct val="13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Launch frequency positively correlated with site performance </a:t>
            </a:r>
          </a:p>
          <a:p>
            <a:pPr marL="285750" marR="0" lvl="0" indent="-28575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Predictive Analysis Results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30000"/>
              </a:lnSpc>
              <a:spcBef>
                <a:spcPct val="0"/>
              </a:spcBef>
              <a:spcAft>
                <a:spcPct val="0"/>
              </a:spcAft>
              <a:buFont typeface="Wingdings" panose="05000000000000000000" pitchFamily="2" charset="2"/>
              <a:buChar char="q"/>
            </a:pPr>
            <a:r>
              <a:rPr kumimoji="0" lang="en-US" altLang="en-US" b="0" i="0" u="none" strike="noStrike" cap="none" normalizeH="0" baseline="0" dirty="0" err="1">
                <a:ln>
                  <a:noFill/>
                </a:ln>
                <a:solidFill>
                  <a:schemeClr val="tx1"/>
                </a:solidFill>
                <a:effectLst/>
                <a:latin typeface="Arial" panose="020B0604020202020204" pitchFamily="34" charset="0"/>
              </a:rPr>
              <a:t>DecisionTreeClassifier</a:t>
            </a:r>
            <a:r>
              <a:rPr kumimoji="0" lang="en-US" altLang="en-US" b="0" i="0" u="none" strike="noStrike" cap="none" normalizeH="0" baseline="0" dirty="0">
                <a:ln>
                  <a:noFill/>
                </a:ln>
                <a:solidFill>
                  <a:schemeClr val="tx1"/>
                </a:solidFill>
                <a:effectLst/>
                <a:latin typeface="Arial" panose="020B0604020202020204" pitchFamily="34" charset="0"/>
              </a:rPr>
              <a:t> achieved highest accuracy for landing outcome prediction </a:t>
            </a:r>
          </a:p>
          <a:p>
            <a:pPr marL="742950" lvl="1" indent="-285750" eaLnBrk="0" fontAlgn="base" hangingPunct="0">
              <a:lnSpc>
                <a:spcPct val="13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Launch site emerged as most predictive factor for mission success </a:t>
            </a:r>
          </a:p>
          <a:p>
            <a:pPr marL="742950" lvl="1" indent="-285750" eaLnBrk="0" fontAlgn="base" hangingPunct="0">
              <a:lnSpc>
                <a:spcPct val="13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Model accuracy exceeded 85% for binary classification tasks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AD9800DA-1D16-BED1-3946-F0B210343885}"/>
              </a:ext>
            </a:extLst>
          </p:cNvPr>
          <p:cNvPicPr>
            <a:picLocks noChangeAspect="1"/>
          </p:cNvPicPr>
          <p:nvPr/>
        </p:nvPicPr>
        <p:blipFill>
          <a:blip r:embed="rId3"/>
          <a:stretch>
            <a:fillRect/>
          </a:stretch>
        </p:blipFill>
        <p:spPr>
          <a:xfrm>
            <a:off x="770010" y="1666669"/>
            <a:ext cx="11024169" cy="2194131"/>
          </a:xfrm>
          <a:prstGeom prst="rect">
            <a:avLst/>
          </a:prstGeom>
        </p:spPr>
      </p:pic>
      <p:sp>
        <p:nvSpPr>
          <p:cNvPr id="8" name="TextBox 7">
            <a:extLst>
              <a:ext uri="{FF2B5EF4-FFF2-40B4-BE49-F238E27FC236}">
                <a16:creationId xmlns:a16="http://schemas.microsoft.com/office/drawing/2014/main" id="{EFC12635-0BD8-216A-C4BD-93904486888B}"/>
              </a:ext>
            </a:extLst>
          </p:cNvPr>
          <p:cNvSpPr txBox="1"/>
          <p:nvPr/>
        </p:nvSpPr>
        <p:spPr>
          <a:xfrm>
            <a:off x="1308099" y="4224496"/>
            <a:ext cx="9977511" cy="1015663"/>
          </a:xfrm>
          <a:prstGeom prst="rect">
            <a:avLst/>
          </a:prstGeom>
          <a:noFill/>
        </p:spPr>
        <p:txBody>
          <a:bodyPr wrap="square">
            <a:spAutoFit/>
          </a:bodyPr>
          <a:lstStyle/>
          <a:p>
            <a:r>
              <a:rPr lang="en-US" sz="2000" dirty="0">
                <a:latin typeface="Abadi" panose="020B0604020104020204" pitchFamily="34" charset="0"/>
              </a:rPr>
              <a:t>The chart shows CCAFS SLC 40 has the most launches. KSC LC 39A started later around flight 30. VAFB SLC 4E has fewer launches. Early flights mostly failed, but later flights mostly succeeded. This shows SpaceX got better at landing rockets over time.</a:t>
            </a: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714127F6-85E3-B91A-50DE-BEB1284DE20E}"/>
              </a:ext>
            </a:extLst>
          </p:cNvPr>
          <p:cNvPicPr>
            <a:picLocks noChangeAspect="1"/>
          </p:cNvPicPr>
          <p:nvPr/>
        </p:nvPicPr>
        <p:blipFill>
          <a:blip r:embed="rId3"/>
          <a:stretch>
            <a:fillRect/>
          </a:stretch>
        </p:blipFill>
        <p:spPr>
          <a:xfrm>
            <a:off x="335280" y="1753447"/>
            <a:ext cx="11285611" cy="2217936"/>
          </a:xfrm>
          <a:prstGeom prst="rect">
            <a:avLst/>
          </a:prstGeom>
        </p:spPr>
      </p:pic>
      <p:sp>
        <p:nvSpPr>
          <p:cNvPr id="2" name="Rectangle 1">
            <a:extLst>
              <a:ext uri="{FF2B5EF4-FFF2-40B4-BE49-F238E27FC236}">
                <a16:creationId xmlns:a16="http://schemas.microsoft.com/office/drawing/2014/main" id="{C68FDF21-A049-F15A-DF52-A185E454D6D0}"/>
              </a:ext>
            </a:extLst>
          </p:cNvPr>
          <p:cNvSpPr>
            <a:spLocks noChangeArrowheads="1"/>
          </p:cNvSpPr>
          <p:nvPr/>
        </p:nvSpPr>
        <p:spPr bwMode="auto">
          <a:xfrm>
            <a:off x="1208161" y="4303698"/>
            <a:ext cx="9639300" cy="14433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25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Across all launch sites, payload weights vary widely, with initial missions carrying mostly lighter payloads that were linked to more frequent landing failures.</a:t>
            </a:r>
          </a:p>
          <a:p>
            <a:pPr marL="285750" marR="0" lvl="0" indent="-285750" algn="l" defTabSz="914400" rtl="0" eaLnBrk="0" fontAlgn="base" latinLnBrk="0" hangingPunct="0">
              <a:lnSpc>
                <a:spcPct val="125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Over time, advances in technology and operations improved landing success rates, even with heavier payloads.</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1441297" y="1913964"/>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b="1" dirty="0">
                <a:solidFill>
                  <a:schemeClr val="accent3">
                    <a:lumMod val="25000"/>
                  </a:schemeClr>
                </a:solidFill>
                <a:latin typeface="Abadi"/>
              </a:rPr>
              <a:t>Executive Summary</a:t>
            </a:r>
          </a:p>
          <a:p>
            <a:pPr>
              <a:lnSpc>
                <a:spcPct val="100000"/>
              </a:lnSpc>
              <a:spcBef>
                <a:spcPts val="1400"/>
              </a:spcBef>
            </a:pPr>
            <a:r>
              <a:rPr lang="en-US" sz="2200" b="1" dirty="0">
                <a:solidFill>
                  <a:schemeClr val="accent3">
                    <a:lumMod val="25000"/>
                  </a:schemeClr>
                </a:solidFill>
                <a:latin typeface="Abadi"/>
              </a:rPr>
              <a:t>Introduction</a:t>
            </a:r>
          </a:p>
          <a:p>
            <a:pPr>
              <a:lnSpc>
                <a:spcPct val="100000"/>
              </a:lnSpc>
              <a:spcBef>
                <a:spcPts val="1400"/>
              </a:spcBef>
            </a:pPr>
            <a:r>
              <a:rPr lang="en-US" sz="2200" b="1" dirty="0">
                <a:solidFill>
                  <a:schemeClr val="accent3">
                    <a:lumMod val="25000"/>
                  </a:schemeClr>
                </a:solidFill>
                <a:latin typeface="Abadi"/>
              </a:rPr>
              <a:t>Methodology</a:t>
            </a:r>
          </a:p>
          <a:p>
            <a:pPr>
              <a:lnSpc>
                <a:spcPct val="100000"/>
              </a:lnSpc>
              <a:spcBef>
                <a:spcPts val="1400"/>
              </a:spcBef>
            </a:pPr>
            <a:r>
              <a:rPr lang="en-US" sz="2200" b="1" dirty="0">
                <a:solidFill>
                  <a:schemeClr val="accent3">
                    <a:lumMod val="25000"/>
                  </a:schemeClr>
                </a:solidFill>
                <a:latin typeface="Abadi"/>
              </a:rPr>
              <a:t>Results</a:t>
            </a:r>
          </a:p>
          <a:p>
            <a:pPr>
              <a:lnSpc>
                <a:spcPct val="100000"/>
              </a:lnSpc>
              <a:spcBef>
                <a:spcPts val="1400"/>
              </a:spcBef>
            </a:pPr>
            <a:r>
              <a:rPr lang="en-US" sz="2200" b="1" dirty="0">
                <a:solidFill>
                  <a:schemeClr val="accent3">
                    <a:lumMod val="25000"/>
                  </a:schemeClr>
                </a:solidFill>
                <a:latin typeface="Abadi"/>
              </a:rPr>
              <a:t>Conclusion</a:t>
            </a:r>
          </a:p>
          <a:p>
            <a:pPr>
              <a:lnSpc>
                <a:spcPct val="100000"/>
              </a:lnSpc>
              <a:spcBef>
                <a:spcPts val="1400"/>
              </a:spcBef>
            </a:pPr>
            <a:r>
              <a:rPr lang="en-US" sz="2200" b="1"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F3EE552A-9377-491A-D53B-CEA893DFD9FD}"/>
              </a:ext>
            </a:extLst>
          </p:cNvPr>
          <p:cNvPicPr>
            <a:picLocks noChangeAspect="1"/>
          </p:cNvPicPr>
          <p:nvPr/>
        </p:nvPicPr>
        <p:blipFill>
          <a:blip r:embed="rId3"/>
          <a:stretch>
            <a:fillRect/>
          </a:stretch>
        </p:blipFill>
        <p:spPr>
          <a:xfrm>
            <a:off x="5500333" y="1554479"/>
            <a:ext cx="5355272" cy="3472885"/>
          </a:xfrm>
          <a:prstGeom prst="rect">
            <a:avLst/>
          </a:prstGeom>
        </p:spPr>
      </p:pic>
      <p:sp>
        <p:nvSpPr>
          <p:cNvPr id="7" name="Rectangle 2">
            <a:extLst>
              <a:ext uri="{FF2B5EF4-FFF2-40B4-BE49-F238E27FC236}">
                <a16:creationId xmlns:a16="http://schemas.microsoft.com/office/drawing/2014/main" id="{3E0D2CCD-061D-AF2F-7E49-B266CEFF112C}"/>
              </a:ext>
            </a:extLst>
          </p:cNvPr>
          <p:cNvSpPr>
            <a:spLocks noChangeArrowheads="1"/>
          </p:cNvSpPr>
          <p:nvPr/>
        </p:nvSpPr>
        <p:spPr bwMode="auto">
          <a:xfrm>
            <a:off x="770011" y="1425514"/>
            <a:ext cx="4127500" cy="3295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Orbits like </a:t>
            </a:r>
            <a:r>
              <a:rPr kumimoji="0" lang="en-US" altLang="en-US" sz="1800" b="1" i="0" u="none" strike="noStrike" cap="none" normalizeH="0" baseline="0" dirty="0">
                <a:ln>
                  <a:noFill/>
                </a:ln>
                <a:solidFill>
                  <a:schemeClr val="tx1"/>
                </a:solidFill>
                <a:effectLst/>
                <a:latin typeface="Arial" panose="020B0604020202020204" pitchFamily="34" charset="0"/>
              </a:rPr>
              <a:t>ES-L1, SSO, HEO, and GEO</a:t>
            </a:r>
            <a:r>
              <a:rPr kumimoji="0" lang="en-US" altLang="en-US" sz="1800" b="0" i="0" u="none" strike="noStrike" cap="none" normalizeH="0" baseline="0" dirty="0">
                <a:ln>
                  <a:noFill/>
                </a:ln>
                <a:solidFill>
                  <a:schemeClr val="tx1"/>
                </a:solidFill>
                <a:effectLst/>
                <a:latin typeface="Arial" panose="020B0604020202020204" pitchFamily="34" charset="0"/>
              </a:rPr>
              <a:t> demonstrate consistently high success rates, while </a:t>
            </a:r>
            <a:r>
              <a:rPr kumimoji="0" lang="en-US" altLang="en-US" sz="1800" b="1" i="0" u="none" strike="noStrike" cap="none" normalizeH="0" baseline="0" dirty="0">
                <a:ln>
                  <a:noFill/>
                </a:ln>
                <a:solidFill>
                  <a:schemeClr val="tx1"/>
                </a:solidFill>
                <a:effectLst/>
                <a:latin typeface="Arial" panose="020B0604020202020204" pitchFamily="34" charset="0"/>
              </a:rPr>
              <a:t>GTO</a:t>
            </a:r>
            <a:r>
              <a:rPr kumimoji="0" lang="en-US" altLang="en-US" sz="1800" b="0" i="0" u="none" strike="noStrike" cap="none" normalizeH="0" baseline="0" dirty="0">
                <a:ln>
                  <a:noFill/>
                </a:ln>
                <a:solidFill>
                  <a:schemeClr val="tx1"/>
                </a:solidFill>
                <a:effectLst/>
                <a:latin typeface="Arial" panose="020B0604020202020204" pitchFamily="34" charset="0"/>
              </a:rPr>
              <a:t> exhibits more varied results, pointing to possible operational or technical challenges.</a:t>
            </a:r>
          </a:p>
          <a:p>
            <a:pPr marL="285750" marR="0" lvl="0" indent="-28575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The </a:t>
            </a:r>
            <a:r>
              <a:rPr kumimoji="0" lang="en-US" altLang="en-US" sz="1800" b="1" i="0" u="none" strike="noStrike" cap="none" normalizeH="0" baseline="0" dirty="0">
                <a:ln>
                  <a:noFill/>
                </a:ln>
                <a:solidFill>
                  <a:schemeClr val="tx1"/>
                </a:solidFill>
                <a:effectLst/>
                <a:latin typeface="Arial" panose="020B0604020202020204" pitchFamily="34" charset="0"/>
              </a:rPr>
              <a:t>SO orbit type</a:t>
            </a:r>
            <a:r>
              <a:rPr kumimoji="0" lang="en-US" altLang="en-US" sz="1800" b="0" i="0" u="none" strike="noStrike" cap="none" normalizeH="0" baseline="0" dirty="0">
                <a:ln>
                  <a:noFill/>
                </a:ln>
                <a:solidFill>
                  <a:schemeClr val="tx1"/>
                </a:solidFill>
                <a:effectLst/>
                <a:latin typeface="Arial" panose="020B0604020202020204" pitchFamily="34" charset="0"/>
              </a:rPr>
              <a:t> has only a single launch, making it insufficient for reliable analysis.</a:t>
            </a: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28B2D26D-9E46-01CD-DAD0-21373314CA14}"/>
              </a:ext>
            </a:extLst>
          </p:cNvPr>
          <p:cNvPicPr>
            <a:picLocks noChangeAspect="1"/>
          </p:cNvPicPr>
          <p:nvPr/>
        </p:nvPicPr>
        <p:blipFill>
          <a:blip r:embed="rId3"/>
          <a:stretch>
            <a:fillRect/>
          </a:stretch>
        </p:blipFill>
        <p:spPr>
          <a:xfrm>
            <a:off x="272171" y="1938468"/>
            <a:ext cx="11013440" cy="2105511"/>
          </a:xfrm>
          <a:prstGeom prst="rect">
            <a:avLst/>
          </a:prstGeom>
        </p:spPr>
      </p:pic>
      <p:sp>
        <p:nvSpPr>
          <p:cNvPr id="2" name="Rectangle 1">
            <a:extLst>
              <a:ext uri="{FF2B5EF4-FFF2-40B4-BE49-F238E27FC236}">
                <a16:creationId xmlns:a16="http://schemas.microsoft.com/office/drawing/2014/main" id="{49384244-7094-942F-3AB4-43C141A82C3E}"/>
              </a:ext>
            </a:extLst>
          </p:cNvPr>
          <p:cNvSpPr>
            <a:spLocks noChangeArrowheads="1"/>
          </p:cNvSpPr>
          <p:nvPr/>
        </p:nvSpPr>
        <p:spPr bwMode="auto">
          <a:xfrm>
            <a:off x="858943" y="4402210"/>
            <a:ext cx="10426668" cy="14952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A variety of orbits appear across the flight history, though some were only introduced in later missions.</a:t>
            </a:r>
          </a:p>
          <a:p>
            <a:pPr marL="285750" marR="0" lvl="0" indent="-28575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Landing success improves with higher flight numbers, reflecting gained experience and continuous advancements.</a:t>
            </a: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BE089CC5-9F8B-2EE1-D974-8821C2170638}"/>
              </a:ext>
            </a:extLst>
          </p:cNvPr>
          <p:cNvPicPr>
            <a:picLocks noChangeAspect="1"/>
          </p:cNvPicPr>
          <p:nvPr/>
        </p:nvPicPr>
        <p:blipFill>
          <a:blip r:embed="rId3"/>
          <a:stretch>
            <a:fillRect/>
          </a:stretch>
        </p:blipFill>
        <p:spPr>
          <a:xfrm>
            <a:off x="275412" y="1709577"/>
            <a:ext cx="11641175" cy="2295845"/>
          </a:xfrm>
          <a:prstGeom prst="rect">
            <a:avLst/>
          </a:prstGeom>
        </p:spPr>
      </p:pic>
      <p:sp>
        <p:nvSpPr>
          <p:cNvPr id="2" name="Rectangle 1">
            <a:extLst>
              <a:ext uri="{FF2B5EF4-FFF2-40B4-BE49-F238E27FC236}">
                <a16:creationId xmlns:a16="http://schemas.microsoft.com/office/drawing/2014/main" id="{BAA9965A-696A-47B8-0456-79932B557E2D}"/>
              </a:ext>
            </a:extLst>
          </p:cNvPr>
          <p:cNvSpPr>
            <a:spLocks noChangeArrowheads="1"/>
          </p:cNvSpPr>
          <p:nvPr/>
        </p:nvSpPr>
        <p:spPr bwMode="auto">
          <a:xfrm>
            <a:off x="814477" y="4541061"/>
            <a:ext cx="10426668" cy="14952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Most orbits span a broad range of payload masses, but orbits such as SSO, MEO, HEO, and GEO generally involve lighter payloads and show higher landing success rates.</a:t>
            </a:r>
          </a:p>
          <a:p>
            <a:pPr marL="285750" marR="0" lvl="0" indent="-285750" algn="l" defTabSz="914400" rtl="0" eaLnBrk="0" fontAlgn="base" latinLnBrk="0" hangingPunct="0">
              <a:lnSpc>
                <a:spcPct val="13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Although payload mass alone doesn’t dictate mission success, its interaction with orbit type reveals a meaningful correlation.</a:t>
            </a: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40635F4A-BF8F-6A29-456A-DC62DE9B4279}"/>
              </a:ext>
            </a:extLst>
          </p:cNvPr>
          <p:cNvPicPr>
            <a:picLocks noChangeAspect="1"/>
          </p:cNvPicPr>
          <p:nvPr/>
        </p:nvPicPr>
        <p:blipFill>
          <a:blip r:embed="rId3"/>
          <a:stretch>
            <a:fillRect/>
          </a:stretch>
        </p:blipFill>
        <p:spPr>
          <a:xfrm>
            <a:off x="2676525" y="1468530"/>
            <a:ext cx="5757079" cy="3522570"/>
          </a:xfrm>
          <a:prstGeom prst="rect">
            <a:avLst/>
          </a:prstGeom>
        </p:spPr>
      </p:pic>
      <p:sp>
        <p:nvSpPr>
          <p:cNvPr id="9" name="TextBox 8">
            <a:extLst>
              <a:ext uri="{FF2B5EF4-FFF2-40B4-BE49-F238E27FC236}">
                <a16:creationId xmlns:a16="http://schemas.microsoft.com/office/drawing/2014/main" id="{E3C4FD76-79BB-F0D7-614A-A9F4B533A6C5}"/>
              </a:ext>
            </a:extLst>
          </p:cNvPr>
          <p:cNvSpPr txBox="1"/>
          <p:nvPr/>
        </p:nvSpPr>
        <p:spPr>
          <a:xfrm>
            <a:off x="1028700" y="5272736"/>
            <a:ext cx="9817100" cy="1200329"/>
          </a:xfrm>
          <a:prstGeom prst="rect">
            <a:avLst/>
          </a:prstGeom>
          <a:noFill/>
        </p:spPr>
        <p:txBody>
          <a:bodyPr wrap="square">
            <a:spAutoFit/>
          </a:bodyPr>
          <a:lstStyle/>
          <a:p>
            <a:pPr marL="285750" indent="-285750">
              <a:buFont typeface="Wingdings" panose="05000000000000000000" pitchFamily="2" charset="2"/>
              <a:buChar char="q"/>
            </a:pPr>
            <a:r>
              <a:rPr lang="en-US" dirty="0"/>
              <a:t>The yearly trend highlights steady progress, moving from initial difficulties to strong reliability in first-stage landings.</a:t>
            </a:r>
          </a:p>
          <a:p>
            <a:pPr marL="285750" indent="-285750">
              <a:buFont typeface="Wingdings" panose="05000000000000000000" pitchFamily="2" charset="2"/>
              <a:buChar char="q"/>
            </a:pPr>
            <a:r>
              <a:rPr lang="en-US" dirty="0"/>
              <a:t>Since 2016, SpaceX has achieved continual improvements in success rates, with only a slight dip observed in 2018.</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8DCE4982-5334-2B5C-EB6B-A5BD1DA6C95A}"/>
              </a:ext>
            </a:extLst>
          </p:cNvPr>
          <p:cNvPicPr>
            <a:picLocks noChangeAspect="1"/>
          </p:cNvPicPr>
          <p:nvPr/>
        </p:nvPicPr>
        <p:blipFill>
          <a:blip r:embed="rId3"/>
          <a:stretch>
            <a:fillRect/>
          </a:stretch>
        </p:blipFill>
        <p:spPr>
          <a:xfrm>
            <a:off x="1518827" y="1574597"/>
            <a:ext cx="8291065" cy="411182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7EE333BD-402D-5CC1-9A92-348730E7217B}"/>
              </a:ext>
            </a:extLst>
          </p:cNvPr>
          <p:cNvPicPr>
            <a:picLocks noChangeAspect="1"/>
          </p:cNvPicPr>
          <p:nvPr/>
        </p:nvPicPr>
        <p:blipFill>
          <a:blip r:embed="rId3"/>
          <a:stretch>
            <a:fillRect/>
          </a:stretch>
        </p:blipFill>
        <p:spPr>
          <a:xfrm>
            <a:off x="553785" y="1968026"/>
            <a:ext cx="11084430" cy="2921948"/>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223205" y="4451784"/>
            <a:ext cx="9745589" cy="1196034"/>
          </a:xfrm>
          <a:prstGeom prst="rect">
            <a:avLst/>
          </a:prstGeom>
        </p:spPr>
        <p:txBody>
          <a:bodyPr>
            <a:normAutofit/>
          </a:bodyPr>
          <a:lstStyle/>
          <a:p>
            <a:pPr>
              <a:lnSpc>
                <a:spcPct val="100000"/>
              </a:lnSpc>
              <a:spcBef>
                <a:spcPts val="1400"/>
              </a:spcBef>
              <a:buFont typeface="Wingdings" panose="05000000000000000000" pitchFamily="2" charset="2"/>
              <a:buChar char="q"/>
            </a:pPr>
            <a:r>
              <a:rPr lang="en-US" sz="2200" dirty="0">
                <a:solidFill>
                  <a:schemeClr val="accent3">
                    <a:lumMod val="25000"/>
                  </a:schemeClr>
                </a:solidFill>
                <a:latin typeface="Abadi" panose="020B0604020104020204" pitchFamily="34" charset="0"/>
              </a:rPr>
              <a:t> The query shows that NASA (CRS) booster launches carried a total payload mass of 45,596 kg.</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4750C26D-0C85-086C-304B-03824DFDB6EE}"/>
              </a:ext>
            </a:extLst>
          </p:cNvPr>
          <p:cNvPicPr>
            <a:picLocks noChangeAspect="1"/>
          </p:cNvPicPr>
          <p:nvPr/>
        </p:nvPicPr>
        <p:blipFill>
          <a:blip r:embed="rId3"/>
          <a:stretch>
            <a:fillRect/>
          </a:stretch>
        </p:blipFill>
        <p:spPr>
          <a:xfrm>
            <a:off x="1313869" y="1611243"/>
            <a:ext cx="10398694" cy="2141607"/>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A5DC3EEF-AFF7-9F1E-EDE6-FB03F25C80A8}"/>
              </a:ext>
            </a:extLst>
          </p:cNvPr>
          <p:cNvPicPr>
            <a:picLocks noChangeAspect="1"/>
          </p:cNvPicPr>
          <p:nvPr/>
        </p:nvPicPr>
        <p:blipFill>
          <a:blip r:embed="rId3"/>
          <a:stretch>
            <a:fillRect/>
          </a:stretch>
        </p:blipFill>
        <p:spPr>
          <a:xfrm>
            <a:off x="689959" y="1685562"/>
            <a:ext cx="10397300" cy="2086338"/>
          </a:xfrm>
          <a:prstGeom prst="rect">
            <a:avLst/>
          </a:prstGeom>
        </p:spPr>
      </p:pic>
      <p:sp>
        <p:nvSpPr>
          <p:cNvPr id="2" name="Content Placeholder 4">
            <a:extLst>
              <a:ext uri="{FF2B5EF4-FFF2-40B4-BE49-F238E27FC236}">
                <a16:creationId xmlns:a16="http://schemas.microsoft.com/office/drawing/2014/main" id="{33EE1EB3-865F-3B40-EF7C-52EFD97A694D}"/>
              </a:ext>
            </a:extLst>
          </p:cNvPr>
          <p:cNvSpPr txBox="1">
            <a:spLocks/>
          </p:cNvSpPr>
          <p:nvPr/>
        </p:nvSpPr>
        <p:spPr>
          <a:xfrm>
            <a:off x="770011" y="4282103"/>
            <a:ext cx="10050389" cy="11960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buFont typeface="Wingdings" panose="05000000000000000000" pitchFamily="2" charset="2"/>
              <a:buChar char="q"/>
            </a:pPr>
            <a:r>
              <a:rPr lang="en-US" sz="2200" dirty="0">
                <a:solidFill>
                  <a:schemeClr val="accent3">
                    <a:lumMod val="25000"/>
                  </a:schemeClr>
                </a:solidFill>
                <a:latin typeface="Abadi" panose="020B0604020104020204" pitchFamily="34" charset="0"/>
              </a:rPr>
              <a:t> The F9 v1.1 booster carried an average payload mass of ~2,928 kg, reflecting its moderate lift capability and the balance between mission requirements and booster performance.</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BA5257A7-ADD9-0D2B-A6F8-047C795A2414}"/>
              </a:ext>
            </a:extLst>
          </p:cNvPr>
          <p:cNvPicPr>
            <a:picLocks noChangeAspect="1"/>
          </p:cNvPicPr>
          <p:nvPr/>
        </p:nvPicPr>
        <p:blipFill>
          <a:blip r:embed="rId3"/>
          <a:stretch>
            <a:fillRect/>
          </a:stretch>
        </p:blipFill>
        <p:spPr>
          <a:xfrm>
            <a:off x="943888" y="1635135"/>
            <a:ext cx="10628668" cy="2209507"/>
          </a:xfrm>
          <a:prstGeom prst="rect">
            <a:avLst/>
          </a:prstGeom>
        </p:spPr>
      </p:pic>
      <p:sp>
        <p:nvSpPr>
          <p:cNvPr id="2" name="Content Placeholder 4">
            <a:extLst>
              <a:ext uri="{FF2B5EF4-FFF2-40B4-BE49-F238E27FC236}">
                <a16:creationId xmlns:a16="http://schemas.microsoft.com/office/drawing/2014/main" id="{6F9B25A2-0498-5CDC-1753-CF1A63B28AC9}"/>
              </a:ext>
            </a:extLst>
          </p:cNvPr>
          <p:cNvSpPr txBox="1">
            <a:spLocks/>
          </p:cNvSpPr>
          <p:nvPr/>
        </p:nvSpPr>
        <p:spPr>
          <a:xfrm>
            <a:off x="770011" y="4282103"/>
            <a:ext cx="10050389" cy="11960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buFont typeface="Wingdings" panose="05000000000000000000" pitchFamily="2" charset="2"/>
              <a:buChar char="q"/>
            </a:pPr>
            <a:r>
              <a:rPr lang="en-US" sz="2200" dirty="0">
                <a:solidFill>
                  <a:schemeClr val="accent3">
                    <a:lumMod val="25000"/>
                  </a:schemeClr>
                </a:solidFill>
                <a:latin typeface="Abadi" panose="020B0604020104020204" pitchFamily="34" charset="0"/>
              </a:rPr>
              <a:t> The first successful ground pad landing was achieved on December 22, 2015, marking a historic milestone in reusable rocket technology.</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15F9C6F2-53D1-8050-81F3-A8CD525AC821}"/>
              </a:ext>
            </a:extLst>
          </p:cNvPr>
          <p:cNvPicPr>
            <a:picLocks noChangeAspect="1"/>
          </p:cNvPicPr>
          <p:nvPr/>
        </p:nvPicPr>
        <p:blipFill>
          <a:blip r:embed="rId3"/>
          <a:stretch>
            <a:fillRect/>
          </a:stretch>
        </p:blipFill>
        <p:spPr>
          <a:xfrm>
            <a:off x="495405" y="1604778"/>
            <a:ext cx="10962567" cy="2505471"/>
          </a:xfrm>
          <a:prstGeom prst="rect">
            <a:avLst/>
          </a:prstGeom>
        </p:spPr>
      </p:pic>
      <p:sp>
        <p:nvSpPr>
          <p:cNvPr id="2" name="Content Placeholder 4">
            <a:extLst>
              <a:ext uri="{FF2B5EF4-FFF2-40B4-BE49-F238E27FC236}">
                <a16:creationId xmlns:a16="http://schemas.microsoft.com/office/drawing/2014/main" id="{D2BDC917-4899-F4D5-0E45-DB4A7C2201B9}"/>
              </a:ext>
            </a:extLst>
          </p:cNvPr>
          <p:cNvSpPr txBox="1">
            <a:spLocks/>
          </p:cNvSpPr>
          <p:nvPr/>
        </p:nvSpPr>
        <p:spPr>
          <a:xfrm>
            <a:off x="770011" y="4282103"/>
            <a:ext cx="10050389" cy="119603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buFont typeface="Wingdings" panose="05000000000000000000" pitchFamily="2" charset="2"/>
              <a:buChar char="q"/>
            </a:pPr>
            <a:endParaRPr lang="en-US" sz="2200" dirty="0">
              <a:solidFill>
                <a:schemeClr val="accent3">
                  <a:lumMod val="25000"/>
                </a:schemeClr>
              </a:solidFill>
              <a:latin typeface="Abadi" panose="020B0604020104020204" pitchFamily="34" charset="0"/>
            </a:endParaRPr>
          </a:p>
        </p:txBody>
      </p:sp>
      <p:sp>
        <p:nvSpPr>
          <p:cNvPr id="7" name="TextBox 6">
            <a:extLst>
              <a:ext uri="{FF2B5EF4-FFF2-40B4-BE49-F238E27FC236}">
                <a16:creationId xmlns:a16="http://schemas.microsoft.com/office/drawing/2014/main" id="{8DDBED1C-668B-2C04-561B-E64E36C984B4}"/>
              </a:ext>
            </a:extLst>
          </p:cNvPr>
          <p:cNvSpPr txBox="1"/>
          <p:nvPr/>
        </p:nvSpPr>
        <p:spPr>
          <a:xfrm>
            <a:off x="770010" y="4646549"/>
            <a:ext cx="10190089" cy="1015663"/>
          </a:xfrm>
          <a:prstGeom prst="rect">
            <a:avLst/>
          </a:prstGeom>
          <a:noFill/>
        </p:spPr>
        <p:txBody>
          <a:bodyPr wrap="square">
            <a:spAutoFit/>
          </a:bodyPr>
          <a:lstStyle/>
          <a:p>
            <a:pPr marL="285750" indent="-285750">
              <a:buFont typeface="Wingdings" panose="05000000000000000000" pitchFamily="2" charset="2"/>
              <a:buChar char="q"/>
            </a:pPr>
            <a:r>
              <a:rPr lang="en-US" sz="2000" dirty="0"/>
              <a:t>Boosters F9 FT B1022, F9 FT B1026, F9 FT B1021.2, and F9 FT B1031.2 achieved successful drone ship landings with payloads between 4000–6000 kg, showcasing reliable performance in this range.</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A560D058-745B-D80A-3D9F-57DBD58B03CE}"/>
              </a:ext>
            </a:extLst>
          </p:cNvPr>
          <p:cNvSpPr txBox="1"/>
          <p:nvPr/>
        </p:nvSpPr>
        <p:spPr>
          <a:xfrm>
            <a:off x="625402" y="1413946"/>
            <a:ext cx="11015246" cy="5293757"/>
          </a:xfrm>
          <a:prstGeom prst="rect">
            <a:avLst/>
          </a:prstGeom>
          <a:noFill/>
        </p:spPr>
        <p:txBody>
          <a:bodyPr wrap="square">
            <a:spAutoFit/>
          </a:bodyPr>
          <a:lstStyle/>
          <a:p>
            <a:pPr marL="285750" indent="-285750">
              <a:spcBef>
                <a:spcPts val="600"/>
              </a:spcBef>
              <a:buFont typeface="Wingdings" panose="05000000000000000000" pitchFamily="2" charset="2"/>
              <a:buChar char="q"/>
            </a:pPr>
            <a:r>
              <a:rPr lang="en-US" sz="2400" b="1" dirty="0"/>
              <a:t>Methodologies</a:t>
            </a:r>
            <a:r>
              <a:rPr lang="en-US" sz="2400" dirty="0"/>
              <a:t> </a:t>
            </a:r>
          </a:p>
          <a:p>
            <a:pPr marL="742950" lvl="1" indent="-285750">
              <a:spcBef>
                <a:spcPts val="600"/>
              </a:spcBef>
              <a:buFont typeface="Wingdings" panose="05000000000000000000" pitchFamily="2" charset="2"/>
              <a:buChar char="q"/>
            </a:pPr>
            <a:r>
              <a:rPr lang="en-US" sz="2400" dirty="0"/>
              <a:t>Data collection via API and web scraping</a:t>
            </a:r>
          </a:p>
          <a:p>
            <a:pPr marL="742950" lvl="1" indent="-285750">
              <a:spcBef>
                <a:spcPts val="600"/>
              </a:spcBef>
              <a:buFont typeface="Wingdings" panose="05000000000000000000" pitchFamily="2" charset="2"/>
              <a:buChar char="q"/>
            </a:pPr>
            <a:r>
              <a:rPr lang="en-US" sz="2400" dirty="0"/>
              <a:t>Data wrangling and exploratory analysis with SQL</a:t>
            </a:r>
          </a:p>
          <a:p>
            <a:pPr marL="742950" lvl="1" indent="-285750">
              <a:spcBef>
                <a:spcPts val="600"/>
              </a:spcBef>
              <a:buFont typeface="Wingdings" panose="05000000000000000000" pitchFamily="2" charset="2"/>
              <a:buChar char="q"/>
            </a:pPr>
            <a:r>
              <a:rPr lang="en-US" sz="2400" dirty="0"/>
              <a:t>Interactive visual analytics with Folium and </a:t>
            </a:r>
            <a:r>
              <a:rPr lang="en-US" sz="2400" dirty="0" err="1"/>
              <a:t>Plotly</a:t>
            </a:r>
            <a:r>
              <a:rPr lang="en-US" sz="2400" dirty="0"/>
              <a:t> Dash</a:t>
            </a:r>
          </a:p>
          <a:p>
            <a:pPr marL="742950" lvl="1" indent="-285750">
              <a:spcBef>
                <a:spcPts val="600"/>
              </a:spcBef>
              <a:buFont typeface="Wingdings" panose="05000000000000000000" pitchFamily="2" charset="2"/>
              <a:buChar char="q"/>
            </a:pPr>
            <a:r>
              <a:rPr lang="en-US" sz="2400" dirty="0"/>
              <a:t>Machine learning prediction models</a:t>
            </a:r>
          </a:p>
          <a:p>
            <a:pPr marL="285750" indent="-285750">
              <a:spcBef>
                <a:spcPts val="600"/>
              </a:spcBef>
              <a:buFont typeface="Wingdings" panose="05000000000000000000" pitchFamily="2" charset="2"/>
              <a:buChar char="q"/>
            </a:pPr>
            <a:r>
              <a:rPr lang="en-US" sz="2400" b="1" dirty="0"/>
              <a:t>Key Results</a:t>
            </a:r>
            <a:r>
              <a:rPr lang="en-US" sz="2400" dirty="0"/>
              <a:t> </a:t>
            </a:r>
          </a:p>
          <a:p>
            <a:pPr marL="742950" lvl="1" indent="-285750">
              <a:spcBef>
                <a:spcPts val="600"/>
              </a:spcBef>
              <a:buFont typeface="Wingdings" panose="05000000000000000000" pitchFamily="2" charset="2"/>
              <a:buChar char="q"/>
            </a:pPr>
            <a:r>
              <a:rPr lang="en-US" sz="2400" dirty="0"/>
              <a:t>Success rate improvement observed over time</a:t>
            </a:r>
          </a:p>
          <a:p>
            <a:pPr marL="742950" lvl="1" indent="-285750">
              <a:spcBef>
                <a:spcPts val="600"/>
              </a:spcBef>
              <a:buFont typeface="Wingdings" panose="05000000000000000000" pitchFamily="2" charset="2"/>
              <a:buChar char="q"/>
            </a:pPr>
            <a:r>
              <a:rPr lang="en-US" sz="2400" dirty="0"/>
              <a:t>KSC LC-39A demonstrates highest success rate among all launch sites</a:t>
            </a:r>
          </a:p>
          <a:p>
            <a:pPr marL="742950" lvl="1" indent="-285750">
              <a:spcBef>
                <a:spcPts val="600"/>
              </a:spcBef>
              <a:buFont typeface="Wingdings" panose="05000000000000000000" pitchFamily="2" charset="2"/>
              <a:buChar char="q"/>
            </a:pPr>
            <a:r>
              <a:rPr lang="en-US" sz="2400" dirty="0"/>
              <a:t>ES-L1, SSO, HEO, and GEO orbits show highest success rates</a:t>
            </a:r>
          </a:p>
          <a:p>
            <a:pPr marL="742950" lvl="1" indent="-285750">
              <a:spcBef>
                <a:spcPts val="600"/>
              </a:spcBef>
              <a:buFont typeface="Wingdings" panose="05000000000000000000" pitchFamily="2" charset="2"/>
              <a:buChar char="q"/>
            </a:pPr>
            <a:r>
              <a:rPr lang="en-US" sz="2400" dirty="0"/>
              <a:t>Heavier payloads initially have higher failure rates but improve significantly over time</a:t>
            </a:r>
          </a:p>
          <a:p>
            <a:pPr marL="742950" lvl="1" indent="-285750">
              <a:spcBef>
                <a:spcPts val="600"/>
              </a:spcBef>
              <a:buFont typeface="Wingdings" panose="05000000000000000000" pitchFamily="2" charset="2"/>
              <a:buChar char="q"/>
            </a:pPr>
            <a:r>
              <a:rPr lang="en-US" sz="2400" dirty="0" err="1"/>
              <a:t>DecisionTree</a:t>
            </a:r>
            <a:r>
              <a:rPr lang="en-US" sz="2400" dirty="0"/>
              <a:t> Classifier algorithm proves highly accurate for predicting landing</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312936" y="5041899"/>
            <a:ext cx="8853988" cy="1277451"/>
          </a:xfrm>
          <a:prstGeom prst="rect">
            <a:avLst/>
          </a:prstGeom>
        </p:spPr>
        <p:txBody>
          <a:bodyPr>
            <a:normAutofit/>
          </a:bodyPr>
          <a:lstStyle/>
          <a:p>
            <a:pPr>
              <a:lnSpc>
                <a:spcPct val="100000"/>
              </a:lnSpc>
              <a:spcBef>
                <a:spcPts val="1400"/>
              </a:spcBef>
              <a:buFont typeface="Wingdings" panose="05000000000000000000" pitchFamily="2" charset="2"/>
              <a:buChar char="q"/>
            </a:pPr>
            <a:r>
              <a:rPr lang="en-US" sz="2000" dirty="0">
                <a:solidFill>
                  <a:schemeClr val="accent3">
                    <a:lumMod val="25000"/>
                  </a:schemeClr>
                </a:solidFill>
                <a:latin typeface="Abadi" panose="020B0604020104020204" pitchFamily="34" charset="0"/>
              </a:rPr>
              <a:t> The mission records show 98 clear successes, along with 1 in-flight failure, 1 success with unclear payload status, and 1 additional success entry, demonstrating a strong overall reliability.</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D39CE414-B70D-7DB5-EA92-6C436373511B}"/>
              </a:ext>
            </a:extLst>
          </p:cNvPr>
          <p:cNvPicPr>
            <a:picLocks noChangeAspect="1"/>
          </p:cNvPicPr>
          <p:nvPr/>
        </p:nvPicPr>
        <p:blipFill>
          <a:blip r:embed="rId3"/>
          <a:stretch>
            <a:fillRect/>
          </a:stretch>
        </p:blipFill>
        <p:spPr>
          <a:xfrm>
            <a:off x="1175837" y="1557156"/>
            <a:ext cx="8853988" cy="321001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7B33855E-32FB-D76B-70F9-5B45EFEDF1E9}"/>
              </a:ext>
            </a:extLst>
          </p:cNvPr>
          <p:cNvPicPr>
            <a:picLocks noChangeAspect="1"/>
          </p:cNvPicPr>
          <p:nvPr/>
        </p:nvPicPr>
        <p:blipFill>
          <a:blip r:embed="rId3"/>
          <a:stretch>
            <a:fillRect/>
          </a:stretch>
        </p:blipFill>
        <p:spPr>
          <a:xfrm>
            <a:off x="1714499" y="1290913"/>
            <a:ext cx="8563625" cy="445693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54111" y="4283427"/>
            <a:ext cx="9745589" cy="1079842"/>
          </a:xfrm>
          <a:prstGeom prst="rect">
            <a:avLst/>
          </a:prstGeom>
        </p:spPr>
        <p:txBody>
          <a:bodyPr lIns="91440" tIns="45720" rIns="91440" bIns="45720" anchor="t">
            <a:normAutofit/>
          </a:bodyPr>
          <a:lstStyle/>
          <a:p>
            <a:pPr>
              <a:lnSpc>
                <a:spcPct val="100000"/>
              </a:lnSpc>
              <a:spcBef>
                <a:spcPts val="1400"/>
              </a:spcBef>
              <a:buFont typeface="Wingdings" panose="05000000000000000000" pitchFamily="2" charset="2"/>
              <a:buChar char="q"/>
            </a:pPr>
            <a:r>
              <a:rPr lang="en-US" sz="2200" dirty="0">
                <a:solidFill>
                  <a:schemeClr val="accent3">
                    <a:lumMod val="25000"/>
                  </a:schemeClr>
                </a:solidFill>
                <a:latin typeface="Abadi"/>
              </a:rPr>
              <a:t> In 2015, two drone ship landing failures occurred with F9 v1.1 B1012, one in January and another in April, both launched from CCAFS LC-40.</a:t>
            </a:r>
          </a:p>
          <a:p>
            <a:pPr>
              <a:lnSpc>
                <a:spcPct val="100000"/>
              </a:lnSpc>
              <a:spcBef>
                <a:spcPts val="1400"/>
              </a:spcBef>
              <a:buFont typeface="Wingdings" panose="05000000000000000000" pitchFamily="2" charset="2"/>
              <a:buChar char="q"/>
            </a:pP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7FFCAD29-7E2F-E098-D103-F3F1671ABD8F}"/>
              </a:ext>
            </a:extLst>
          </p:cNvPr>
          <p:cNvPicPr>
            <a:picLocks noChangeAspect="1"/>
          </p:cNvPicPr>
          <p:nvPr/>
        </p:nvPicPr>
        <p:blipFill>
          <a:blip r:embed="rId3"/>
          <a:stretch>
            <a:fillRect/>
          </a:stretch>
        </p:blipFill>
        <p:spPr>
          <a:xfrm>
            <a:off x="295275" y="1698427"/>
            <a:ext cx="11457972" cy="194584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0489ACF1-EBDF-7F50-C1A2-10E93C59779C}"/>
              </a:ext>
            </a:extLst>
          </p:cNvPr>
          <p:cNvPicPr>
            <a:picLocks noChangeAspect="1"/>
          </p:cNvPicPr>
          <p:nvPr/>
        </p:nvPicPr>
        <p:blipFill>
          <a:blip r:embed="rId3"/>
          <a:stretch>
            <a:fillRect/>
          </a:stretch>
        </p:blipFill>
        <p:spPr>
          <a:xfrm>
            <a:off x="770011" y="1366571"/>
            <a:ext cx="10515600" cy="425952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Map</a:t>
            </a:r>
          </a:p>
        </p:txBody>
      </p:sp>
      <p:sp>
        <p:nvSpPr>
          <p:cNvPr id="6" name="Rectangle 2">
            <a:extLst>
              <a:ext uri="{FF2B5EF4-FFF2-40B4-BE49-F238E27FC236}">
                <a16:creationId xmlns:a16="http://schemas.microsoft.com/office/drawing/2014/main" id="{A04ECB15-3267-6A73-8DE6-0CF742EC6106}"/>
              </a:ext>
            </a:extLst>
          </p:cNvPr>
          <p:cNvSpPr>
            <a:spLocks noChangeArrowheads="1"/>
          </p:cNvSpPr>
          <p:nvPr/>
        </p:nvSpPr>
        <p:spPr bwMode="auto">
          <a:xfrm>
            <a:off x="558800" y="1229310"/>
            <a:ext cx="5872480"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1" i="0" u="none" strike="noStrike" cap="none" normalizeH="0" baseline="0" dirty="0">
                <a:ln>
                  <a:noFill/>
                </a:ln>
                <a:solidFill>
                  <a:schemeClr val="tx1"/>
                </a:solidFill>
                <a:effectLst/>
                <a:latin typeface="Arial" panose="020B0604020202020204" pitchFamily="34" charset="0"/>
              </a:rPr>
              <a:t>Geographic Distribution</a:t>
            </a:r>
            <a:r>
              <a:rPr kumimoji="0" lang="en-US" altLang="en-US" sz="1600" b="0" i="0" u="none" strike="noStrike" cap="none" normalizeH="0" baseline="0" dirty="0">
                <a:ln>
                  <a:noFill/>
                </a:ln>
                <a:solidFill>
                  <a:schemeClr val="tx1"/>
                </a:solidFill>
                <a:effectLst/>
                <a:latin typeface="Arial" panose="020B0604020202020204" pitchFamily="34" charset="0"/>
              </a:rPr>
              <a:t> </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0" i="0" u="none" strike="noStrike" cap="none" normalizeH="0" baseline="0" dirty="0">
                <a:ln>
                  <a:noFill/>
                </a:ln>
                <a:solidFill>
                  <a:schemeClr val="tx1"/>
                </a:solidFill>
                <a:effectLst/>
                <a:latin typeface="Arial" panose="020B0604020202020204" pitchFamily="34" charset="0"/>
              </a:rPr>
              <a:t>SpaceX launch sites strategically located on coastal regions in Florida and California </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0" i="0" u="none" strike="noStrike" cap="none" normalizeH="0" baseline="0" dirty="0">
                <a:ln>
                  <a:noFill/>
                </a:ln>
                <a:solidFill>
                  <a:schemeClr val="tx1"/>
                </a:solidFill>
                <a:effectLst/>
                <a:latin typeface="Arial" panose="020B0604020202020204" pitchFamily="34" charset="0"/>
              </a:rPr>
              <a:t>Coastal positioning minimizes risk of catastrophic failures affecting populated inland areas </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0" i="0" u="none" strike="noStrike" cap="none" normalizeH="0" baseline="0" dirty="0">
                <a:ln>
                  <a:noFill/>
                </a:ln>
                <a:solidFill>
                  <a:schemeClr val="tx1"/>
                </a:solidFill>
                <a:effectLst/>
                <a:latin typeface="Arial" panose="020B0604020202020204" pitchFamily="34" charset="0"/>
              </a:rPr>
              <a:t>Proximity to ocean allows for safe trajectory paths and booster recovery operations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1" i="0" u="none" strike="noStrike" cap="none" normalizeH="0" baseline="0" dirty="0">
                <a:ln>
                  <a:noFill/>
                </a:ln>
                <a:solidFill>
                  <a:schemeClr val="tx1"/>
                </a:solidFill>
                <a:effectLst/>
                <a:latin typeface="Arial" panose="020B0604020202020204" pitchFamily="34" charset="0"/>
              </a:rPr>
              <a:t>Key Observations</a:t>
            </a:r>
            <a:r>
              <a:rPr kumimoji="0" lang="en-US" altLang="en-US" sz="1600" b="0" i="0" u="none" strike="noStrike" cap="none" normalizeH="0" baseline="0" dirty="0">
                <a:ln>
                  <a:noFill/>
                </a:ln>
                <a:solidFill>
                  <a:schemeClr val="tx1"/>
                </a:solidFill>
                <a:effectLst/>
                <a:latin typeface="Arial" panose="020B0604020202020204" pitchFamily="34" charset="0"/>
              </a:rPr>
              <a:t> </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0" i="0" u="none" strike="noStrike" cap="none" normalizeH="0" baseline="0" dirty="0">
                <a:ln>
                  <a:noFill/>
                </a:ln>
                <a:solidFill>
                  <a:schemeClr val="tx1"/>
                </a:solidFill>
                <a:effectLst/>
                <a:latin typeface="Arial" panose="020B0604020202020204" pitchFamily="34" charset="0"/>
              </a:rPr>
              <a:t>All major launch sites concentrated along United States coastlines </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0" i="0" u="none" strike="noStrike" cap="none" normalizeH="0" baseline="0" dirty="0">
                <a:ln>
                  <a:noFill/>
                </a:ln>
                <a:solidFill>
                  <a:schemeClr val="tx1"/>
                </a:solidFill>
                <a:effectLst/>
                <a:latin typeface="Arial" panose="020B0604020202020204" pitchFamily="34" charset="0"/>
              </a:rPr>
              <a:t>Florida sites provide optimal access to various orbital inclinations </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0" i="0" u="none" strike="noStrike" cap="none" normalizeH="0" baseline="0" dirty="0">
                <a:ln>
                  <a:noFill/>
                </a:ln>
                <a:solidFill>
                  <a:schemeClr val="tx1"/>
                </a:solidFill>
                <a:effectLst/>
                <a:latin typeface="Arial" panose="020B0604020202020204" pitchFamily="34" charset="0"/>
              </a:rPr>
              <a:t>California sites enable polar and sun-synchronous orbit missions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1" i="0" u="none" strike="noStrike" cap="none" normalizeH="0" baseline="0" dirty="0">
                <a:ln>
                  <a:noFill/>
                </a:ln>
                <a:solidFill>
                  <a:schemeClr val="tx1"/>
                </a:solidFill>
                <a:effectLst/>
                <a:latin typeface="Arial" panose="020B0604020202020204" pitchFamily="34" charset="0"/>
              </a:rPr>
              <a:t>Safety Considerations</a:t>
            </a:r>
            <a:r>
              <a:rPr kumimoji="0" lang="en-US" altLang="en-US" sz="1600" b="0" i="0" u="none" strike="noStrike" cap="none" normalizeH="0" baseline="0" dirty="0">
                <a:ln>
                  <a:noFill/>
                </a:ln>
                <a:solidFill>
                  <a:schemeClr val="tx1"/>
                </a:solidFill>
                <a:effectLst/>
                <a:latin typeface="Arial" panose="020B0604020202020204" pitchFamily="34" charset="0"/>
              </a:rPr>
              <a:t> </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0" i="0" u="none" strike="noStrike" cap="none" normalizeH="0" baseline="0" dirty="0">
                <a:ln>
                  <a:noFill/>
                </a:ln>
                <a:solidFill>
                  <a:schemeClr val="tx1"/>
                </a:solidFill>
                <a:effectLst/>
                <a:latin typeface="Arial" panose="020B0604020202020204" pitchFamily="34" charset="0"/>
              </a:rPr>
              <a:t>Coastal locations reduce risk to human activities during launch operations </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600" b="0" i="0" u="none" strike="noStrike" cap="none" normalizeH="0" baseline="0" dirty="0">
                <a:ln>
                  <a:noFill/>
                </a:ln>
                <a:solidFill>
                  <a:schemeClr val="tx1"/>
                </a:solidFill>
                <a:effectLst/>
                <a:latin typeface="Arial" panose="020B0604020202020204" pitchFamily="34" charset="0"/>
              </a:rPr>
              <a:t>Geographic isolation provides safety buffer zones for launch failures </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E17F479E-F1B4-752A-2448-02BD8115846F}"/>
              </a:ext>
            </a:extLst>
          </p:cNvPr>
          <p:cNvPicPr>
            <a:picLocks noChangeAspect="1"/>
          </p:cNvPicPr>
          <p:nvPr/>
        </p:nvPicPr>
        <p:blipFill>
          <a:blip r:embed="rId3"/>
          <a:stretch>
            <a:fillRect/>
          </a:stretch>
        </p:blipFill>
        <p:spPr>
          <a:xfrm>
            <a:off x="6674761" y="1924431"/>
            <a:ext cx="4783211" cy="387273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report</a:t>
            </a:r>
          </a:p>
        </p:txBody>
      </p:sp>
      <p:pic>
        <p:nvPicPr>
          <p:cNvPr id="4" name="Picture 3">
            <a:extLst>
              <a:ext uri="{FF2B5EF4-FFF2-40B4-BE49-F238E27FC236}">
                <a16:creationId xmlns:a16="http://schemas.microsoft.com/office/drawing/2014/main" id="{E1D38F94-EF6C-B7C0-2952-E111D7BFA9E6}"/>
              </a:ext>
            </a:extLst>
          </p:cNvPr>
          <p:cNvPicPr>
            <a:picLocks noChangeAspect="1"/>
          </p:cNvPicPr>
          <p:nvPr/>
        </p:nvPicPr>
        <p:blipFill>
          <a:blip r:embed="rId3"/>
          <a:stretch>
            <a:fillRect/>
          </a:stretch>
        </p:blipFill>
        <p:spPr>
          <a:xfrm>
            <a:off x="5280380" y="1483014"/>
            <a:ext cx="6141610" cy="3891972"/>
          </a:xfrm>
          <a:prstGeom prst="rect">
            <a:avLst/>
          </a:prstGeom>
        </p:spPr>
      </p:pic>
      <p:sp>
        <p:nvSpPr>
          <p:cNvPr id="6" name="Rectangle 1">
            <a:extLst>
              <a:ext uri="{FF2B5EF4-FFF2-40B4-BE49-F238E27FC236}">
                <a16:creationId xmlns:a16="http://schemas.microsoft.com/office/drawing/2014/main" id="{7671284C-FD8E-8CF1-3434-8CB55AA25D0A}"/>
              </a:ext>
            </a:extLst>
          </p:cNvPr>
          <p:cNvSpPr>
            <a:spLocks noChangeArrowheads="1"/>
          </p:cNvSpPr>
          <p:nvPr/>
        </p:nvSpPr>
        <p:spPr bwMode="auto">
          <a:xfrm>
            <a:off x="398992" y="1235032"/>
            <a:ext cx="4754387" cy="4545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71450" marR="0" lvl="0" indent="-171450" algn="l" defTabSz="914400" rtl="0" eaLnBrk="0" fontAlgn="base" latinLnBrk="0" hangingPunct="0">
              <a:lnSpc>
                <a:spcPct val="110000"/>
              </a:lnSpc>
              <a:spcBef>
                <a:spcPct val="0"/>
              </a:spcBef>
              <a:spcAft>
                <a:spcPct val="0"/>
              </a:spcAft>
              <a:buClrTx/>
              <a:buSzTx/>
              <a:buFont typeface="Wingdings" panose="05000000000000000000" pitchFamily="2" charset="2"/>
              <a:buChar char="q"/>
              <a:tabLst/>
            </a:pPr>
            <a:r>
              <a:rPr kumimoji="0" lang="en-US" altLang="en-US" sz="1200" b="1" i="0" u="none" strike="noStrike" cap="none" normalizeH="0" baseline="0" dirty="0">
                <a:ln>
                  <a:noFill/>
                </a:ln>
                <a:solidFill>
                  <a:schemeClr val="tx1"/>
                </a:solidFill>
                <a:effectLst/>
                <a:latin typeface="Arial" panose="020B0604020202020204" pitchFamily="34" charset="0"/>
              </a:rPr>
              <a:t>Visual Analysis System</a:t>
            </a:r>
            <a:r>
              <a:rPr kumimoji="0" lang="en-US" altLang="en-US" sz="1200" b="0" i="0" u="none" strike="noStrike" cap="none" normalizeH="0" baseline="0" dirty="0">
                <a:ln>
                  <a:noFill/>
                </a:ln>
                <a:solidFill>
                  <a:schemeClr val="tx1"/>
                </a:solidFill>
                <a:effectLst/>
                <a:latin typeface="Arial" panose="020B0604020202020204" pitchFamily="34" charset="0"/>
              </a:rPr>
              <a:t> </a:t>
            </a:r>
          </a:p>
          <a:p>
            <a:pPr marL="628650" lvl="1" indent="-171450" eaLnBrk="0" fontAlgn="base" hangingPunct="0">
              <a:lnSpc>
                <a:spcPct val="110000"/>
              </a:lnSpc>
              <a:spcBef>
                <a:spcPct val="0"/>
              </a:spcBef>
              <a:spcAft>
                <a:spcPct val="0"/>
              </a:spcAft>
              <a:buFont typeface="Wingdings" panose="05000000000000000000" pitchFamily="2" charset="2"/>
              <a:buChar char="q"/>
            </a:pPr>
            <a:r>
              <a:rPr kumimoji="0" lang="en-US" altLang="en-US" sz="1200" b="0" i="0" u="none" strike="noStrike" cap="none" normalizeH="0" baseline="0" dirty="0">
                <a:ln>
                  <a:noFill/>
                </a:ln>
                <a:solidFill>
                  <a:schemeClr val="tx1"/>
                </a:solidFill>
                <a:effectLst/>
                <a:latin typeface="Arial" panose="020B0604020202020204" pitchFamily="34" charset="0"/>
              </a:rPr>
              <a:t>Interactive map displays launch sites with color-coded markers indicating mission outcomes </a:t>
            </a:r>
          </a:p>
          <a:p>
            <a:pPr marL="628650" lvl="1" indent="-171450" eaLnBrk="0" fontAlgn="base" hangingPunct="0">
              <a:lnSpc>
                <a:spcPct val="110000"/>
              </a:lnSpc>
              <a:spcBef>
                <a:spcPct val="0"/>
              </a:spcBef>
              <a:spcAft>
                <a:spcPct val="0"/>
              </a:spcAft>
              <a:buFont typeface="Wingdings" panose="05000000000000000000" pitchFamily="2" charset="2"/>
              <a:buChar char="q"/>
            </a:pPr>
            <a:r>
              <a:rPr kumimoji="0" lang="en-US" altLang="en-US" sz="1200" b="0" i="0" u="none" strike="noStrike" cap="none" normalizeH="0" baseline="0" dirty="0">
                <a:ln>
                  <a:noFill/>
                </a:ln>
                <a:solidFill>
                  <a:schemeClr val="tx1"/>
                </a:solidFill>
                <a:effectLst/>
                <a:latin typeface="Arial" panose="020B0604020202020204" pitchFamily="34" charset="0"/>
              </a:rPr>
              <a:t>Green markers represent successful launches while red markers indicate failures </a:t>
            </a:r>
          </a:p>
          <a:p>
            <a:pPr marL="628650" lvl="1" indent="-171450" eaLnBrk="0" fontAlgn="base" hangingPunct="0">
              <a:lnSpc>
                <a:spcPct val="110000"/>
              </a:lnSpc>
              <a:spcBef>
                <a:spcPct val="0"/>
              </a:spcBef>
              <a:spcAft>
                <a:spcPct val="0"/>
              </a:spcAft>
              <a:buFont typeface="Wingdings" panose="05000000000000000000" pitchFamily="2" charset="2"/>
              <a:buChar char="q"/>
            </a:pPr>
            <a:r>
              <a:rPr kumimoji="0" lang="en-US" altLang="en-US" sz="1200" b="0" i="0" u="none" strike="noStrike" cap="none" normalizeH="0" baseline="0" dirty="0">
                <a:ln>
                  <a:noFill/>
                </a:ln>
                <a:solidFill>
                  <a:schemeClr val="tx1"/>
                </a:solidFill>
                <a:effectLst/>
                <a:latin typeface="Arial" panose="020B0604020202020204" pitchFamily="34" charset="0"/>
              </a:rPr>
              <a:t>Circular proximity zones highlight geographic clustering of launch activities </a:t>
            </a:r>
          </a:p>
          <a:p>
            <a:pPr marL="171450" marR="0" lvl="0" indent="-171450" algn="l" defTabSz="914400" rtl="0" eaLnBrk="0" fontAlgn="base" latinLnBrk="0" hangingPunct="0">
              <a:lnSpc>
                <a:spcPct val="110000"/>
              </a:lnSpc>
              <a:spcBef>
                <a:spcPct val="0"/>
              </a:spcBef>
              <a:spcAft>
                <a:spcPct val="0"/>
              </a:spcAft>
              <a:buClrTx/>
              <a:buSzTx/>
              <a:buFont typeface="Wingdings" panose="05000000000000000000" pitchFamily="2" charset="2"/>
              <a:buChar char="q"/>
              <a:tabLst/>
            </a:pPr>
            <a:r>
              <a:rPr kumimoji="0" lang="en-US" altLang="en-US" sz="1200" b="1" i="0" u="none" strike="noStrike" cap="none" normalizeH="0" baseline="0" dirty="0">
                <a:ln>
                  <a:noFill/>
                </a:ln>
                <a:solidFill>
                  <a:schemeClr val="tx1"/>
                </a:solidFill>
                <a:effectLst/>
                <a:latin typeface="Arial" panose="020B0604020202020204" pitchFamily="34" charset="0"/>
              </a:rPr>
              <a:t>Site-Specific Patterns</a:t>
            </a:r>
            <a:r>
              <a:rPr kumimoji="0" lang="en-US" altLang="en-US" sz="1200" b="0" i="0" u="none" strike="noStrike" cap="none" normalizeH="0" baseline="0" dirty="0">
                <a:ln>
                  <a:noFill/>
                </a:ln>
                <a:solidFill>
                  <a:schemeClr val="tx1"/>
                </a:solidFill>
                <a:effectLst/>
                <a:latin typeface="Arial" panose="020B0604020202020204" pitchFamily="34" charset="0"/>
              </a:rPr>
              <a:t> </a:t>
            </a:r>
          </a:p>
          <a:p>
            <a:pPr marL="628650" lvl="1" indent="-171450" eaLnBrk="0" fontAlgn="base" hangingPunct="0">
              <a:lnSpc>
                <a:spcPct val="110000"/>
              </a:lnSpc>
              <a:spcBef>
                <a:spcPct val="0"/>
              </a:spcBef>
              <a:spcAft>
                <a:spcPct val="0"/>
              </a:spcAft>
              <a:buFont typeface="Wingdings" panose="05000000000000000000" pitchFamily="2" charset="2"/>
              <a:buChar char="q"/>
            </a:pPr>
            <a:r>
              <a:rPr kumimoji="0" lang="en-US" altLang="en-US" sz="1200" b="0" i="0" u="none" strike="noStrike" cap="none" normalizeH="0" baseline="0" dirty="0">
                <a:ln>
                  <a:noFill/>
                </a:ln>
                <a:solidFill>
                  <a:schemeClr val="tx1"/>
                </a:solidFill>
                <a:effectLst/>
                <a:latin typeface="Arial" panose="020B0604020202020204" pitchFamily="34" charset="0"/>
              </a:rPr>
              <a:t>Florida launch sites show mixed success/failure patterns with high launch frequency </a:t>
            </a:r>
          </a:p>
          <a:p>
            <a:pPr marL="628650" lvl="1" indent="-171450" eaLnBrk="0" fontAlgn="base" hangingPunct="0">
              <a:lnSpc>
                <a:spcPct val="110000"/>
              </a:lnSpc>
              <a:spcBef>
                <a:spcPct val="0"/>
              </a:spcBef>
              <a:spcAft>
                <a:spcPct val="0"/>
              </a:spcAft>
              <a:buFont typeface="Wingdings" panose="05000000000000000000" pitchFamily="2" charset="2"/>
              <a:buChar char="q"/>
            </a:pPr>
            <a:r>
              <a:rPr kumimoji="0" lang="en-US" altLang="en-US" sz="1200" b="0" i="0" u="none" strike="noStrike" cap="none" normalizeH="0" baseline="0" dirty="0">
                <a:ln>
                  <a:noFill/>
                </a:ln>
                <a:solidFill>
                  <a:schemeClr val="tx1"/>
                </a:solidFill>
                <a:effectLst/>
                <a:latin typeface="Arial" panose="020B0604020202020204" pitchFamily="34" charset="0"/>
              </a:rPr>
              <a:t>California launch site demonstrates concentrated launch activity with distinct outcome distribution </a:t>
            </a:r>
          </a:p>
          <a:p>
            <a:pPr marL="628650" lvl="1" indent="-171450" eaLnBrk="0" fontAlgn="base" hangingPunct="0">
              <a:lnSpc>
                <a:spcPct val="110000"/>
              </a:lnSpc>
              <a:spcBef>
                <a:spcPct val="0"/>
              </a:spcBef>
              <a:spcAft>
                <a:spcPct val="0"/>
              </a:spcAft>
              <a:buFont typeface="Wingdings" panose="05000000000000000000" pitchFamily="2" charset="2"/>
              <a:buChar char="q"/>
            </a:pPr>
            <a:r>
              <a:rPr kumimoji="0" lang="en-US" altLang="en-US" sz="1200" b="0" i="0" u="none" strike="noStrike" cap="none" normalizeH="0" baseline="0" dirty="0">
                <a:ln>
                  <a:noFill/>
                </a:ln>
                <a:solidFill>
                  <a:schemeClr val="tx1"/>
                </a:solidFill>
                <a:effectLst/>
                <a:latin typeface="Arial" panose="020B0604020202020204" pitchFamily="34" charset="0"/>
              </a:rPr>
              <a:t>Color clustering reveals performance trends across different geographic locations </a:t>
            </a:r>
          </a:p>
          <a:p>
            <a:pPr marL="171450" marR="0" lvl="0" indent="-171450" algn="l" defTabSz="914400" rtl="0" eaLnBrk="0" fontAlgn="base" latinLnBrk="0" hangingPunct="0">
              <a:lnSpc>
                <a:spcPct val="110000"/>
              </a:lnSpc>
              <a:spcBef>
                <a:spcPct val="0"/>
              </a:spcBef>
              <a:spcAft>
                <a:spcPct val="0"/>
              </a:spcAft>
              <a:buClrTx/>
              <a:buSzTx/>
              <a:buFont typeface="Wingdings" panose="05000000000000000000" pitchFamily="2" charset="2"/>
              <a:buChar char="q"/>
              <a:tabLst/>
            </a:pPr>
            <a:r>
              <a:rPr kumimoji="0" lang="en-US" altLang="en-US" sz="1200" b="1" i="0" u="none" strike="noStrike" cap="none" normalizeH="0" baseline="0" dirty="0">
                <a:ln>
                  <a:noFill/>
                </a:ln>
                <a:solidFill>
                  <a:schemeClr val="tx1"/>
                </a:solidFill>
                <a:effectLst/>
                <a:latin typeface="Arial" panose="020B0604020202020204" pitchFamily="34" charset="0"/>
              </a:rPr>
              <a:t>Key Insights</a:t>
            </a:r>
            <a:r>
              <a:rPr kumimoji="0" lang="en-US" altLang="en-US" sz="1200" b="0" i="0" u="none" strike="noStrike" cap="none" normalizeH="0" baseline="0" dirty="0">
                <a:ln>
                  <a:noFill/>
                </a:ln>
                <a:solidFill>
                  <a:schemeClr val="tx1"/>
                </a:solidFill>
                <a:effectLst/>
                <a:latin typeface="Arial" panose="020B0604020202020204" pitchFamily="34" charset="0"/>
              </a:rPr>
              <a:t> </a:t>
            </a:r>
          </a:p>
          <a:p>
            <a:pPr marL="628650" lvl="1" indent="-171450" eaLnBrk="0" fontAlgn="base" hangingPunct="0">
              <a:lnSpc>
                <a:spcPct val="110000"/>
              </a:lnSpc>
              <a:spcBef>
                <a:spcPct val="0"/>
              </a:spcBef>
              <a:spcAft>
                <a:spcPct val="0"/>
              </a:spcAft>
              <a:buFont typeface="Wingdings" panose="05000000000000000000" pitchFamily="2" charset="2"/>
              <a:buChar char="q"/>
            </a:pPr>
            <a:r>
              <a:rPr kumimoji="0" lang="en-US" altLang="en-US" sz="1200" b="0" i="0" u="none" strike="noStrike" cap="none" normalizeH="0" baseline="0" dirty="0">
                <a:ln>
                  <a:noFill/>
                </a:ln>
                <a:solidFill>
                  <a:schemeClr val="tx1"/>
                </a:solidFill>
                <a:effectLst/>
                <a:latin typeface="Arial" panose="020B0604020202020204" pitchFamily="34" charset="0"/>
              </a:rPr>
              <a:t>Launch success rates vary significantly between different site locations </a:t>
            </a:r>
          </a:p>
          <a:p>
            <a:pPr marL="628650" lvl="1" indent="-171450" eaLnBrk="0" fontAlgn="base" hangingPunct="0">
              <a:lnSpc>
                <a:spcPct val="110000"/>
              </a:lnSpc>
              <a:spcBef>
                <a:spcPct val="0"/>
              </a:spcBef>
              <a:spcAft>
                <a:spcPct val="0"/>
              </a:spcAft>
              <a:buFont typeface="Wingdings" panose="05000000000000000000" pitchFamily="2" charset="2"/>
              <a:buChar char="q"/>
            </a:pPr>
            <a:r>
              <a:rPr kumimoji="0" lang="en-US" altLang="en-US" sz="1200" b="0" i="0" u="none" strike="noStrike" cap="none" normalizeH="0" baseline="0" dirty="0">
                <a:ln>
                  <a:noFill/>
                </a:ln>
                <a:solidFill>
                  <a:schemeClr val="tx1"/>
                </a:solidFill>
                <a:effectLst/>
                <a:latin typeface="Arial" panose="020B0604020202020204" pitchFamily="34" charset="0"/>
              </a:rPr>
              <a:t>Geographic factors may influence mission outcome patterns </a:t>
            </a:r>
          </a:p>
          <a:p>
            <a:pPr marL="628650" lvl="1" indent="-171450" eaLnBrk="0" fontAlgn="base" hangingPunct="0">
              <a:lnSpc>
                <a:spcPct val="110000"/>
              </a:lnSpc>
              <a:spcBef>
                <a:spcPct val="0"/>
              </a:spcBef>
              <a:spcAft>
                <a:spcPct val="0"/>
              </a:spcAft>
              <a:buFont typeface="Wingdings" panose="05000000000000000000" pitchFamily="2" charset="2"/>
              <a:buChar char="q"/>
            </a:pPr>
            <a:r>
              <a:rPr kumimoji="0" lang="en-US" altLang="en-US" sz="1200" b="0" i="0" u="none" strike="noStrike" cap="none" normalizeH="0" baseline="0" dirty="0">
                <a:ln>
                  <a:noFill/>
                </a:ln>
                <a:solidFill>
                  <a:schemeClr val="tx1"/>
                </a:solidFill>
                <a:effectLst/>
                <a:latin typeface="Arial" panose="020B0604020202020204" pitchFamily="34" charset="0"/>
              </a:rPr>
              <a:t>Site selection appears correlated with specific mission types and success probabilities</a:t>
            </a:r>
          </a:p>
          <a:p>
            <a:pPr marL="171450" marR="0" lvl="0" indent="-171450" algn="l" defTabSz="914400" rtl="0" eaLnBrk="0" fontAlgn="base" latinLnBrk="0" hangingPunct="0">
              <a:lnSpc>
                <a:spcPct val="110000"/>
              </a:lnSpc>
              <a:spcBef>
                <a:spcPct val="0"/>
              </a:spcBef>
              <a:spcAft>
                <a:spcPct val="0"/>
              </a:spcAft>
              <a:buClrTx/>
              <a:buSzTx/>
              <a:buFont typeface="Wingdings" panose="05000000000000000000" pitchFamily="2" charset="2"/>
              <a:buChar char="q"/>
              <a:tabLst/>
            </a:pP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from the Landmarks</a:t>
            </a:r>
          </a:p>
        </p:txBody>
      </p:sp>
      <p:pic>
        <p:nvPicPr>
          <p:cNvPr id="4" name="Picture 3">
            <a:extLst>
              <a:ext uri="{FF2B5EF4-FFF2-40B4-BE49-F238E27FC236}">
                <a16:creationId xmlns:a16="http://schemas.microsoft.com/office/drawing/2014/main" id="{399497C0-5D72-6E12-353C-08A892577B3C}"/>
              </a:ext>
            </a:extLst>
          </p:cNvPr>
          <p:cNvPicPr>
            <a:picLocks noChangeAspect="1"/>
          </p:cNvPicPr>
          <p:nvPr/>
        </p:nvPicPr>
        <p:blipFill>
          <a:blip r:embed="rId3"/>
          <a:stretch>
            <a:fillRect/>
          </a:stretch>
        </p:blipFill>
        <p:spPr>
          <a:xfrm>
            <a:off x="1308841" y="1480865"/>
            <a:ext cx="9416708" cy="483848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33823" y="1995952"/>
            <a:ext cx="2524337" cy="2258548"/>
          </a:xfrm>
          <a:prstGeom prst="rect">
            <a:avLst/>
          </a:prstGeom>
        </p:spPr>
        <p:txBody>
          <a:bodyPr lIns="91440" tIns="45720" rIns="91440" bIns="45720" anchor="t">
            <a:normAutofit/>
          </a:bodyPr>
          <a:lstStyle/>
          <a:p>
            <a:pPr>
              <a:lnSpc>
                <a:spcPct val="100000"/>
              </a:lnSpc>
              <a:spcBef>
                <a:spcPts val="1400"/>
              </a:spcBef>
              <a:buFont typeface="Wingdings" panose="05000000000000000000" pitchFamily="2" charset="2"/>
              <a:buChar char="q"/>
            </a:pPr>
            <a:r>
              <a:rPr lang="en-US" sz="1400" dirty="0"/>
              <a:t>KSC LC-39A experienced the highest proportion of successful landings, followed by CCAFS LC-40. </a:t>
            </a:r>
          </a:p>
          <a:p>
            <a:pPr>
              <a:lnSpc>
                <a:spcPct val="100000"/>
              </a:lnSpc>
              <a:spcBef>
                <a:spcPts val="1400"/>
              </a:spcBef>
              <a:buFont typeface="Wingdings" panose="05000000000000000000" pitchFamily="2" charset="2"/>
              <a:buChar char="q"/>
            </a:pPr>
            <a:r>
              <a:rPr lang="en-US" sz="1400" dirty="0"/>
              <a:t>• VAFB SLC-4E and CCAFS SLC-40 the lowest. </a:t>
            </a:r>
            <a:endParaRPr lang="en-US" sz="1400" dirty="0">
              <a:solidFill>
                <a:schemeClr val="accent3">
                  <a:lumMod val="25000"/>
                </a:schemeClr>
              </a:solidFill>
              <a:latin typeface="Abadi"/>
            </a:endParaRPr>
          </a:p>
          <a:p>
            <a:pPr marL="0" indent="0">
              <a:lnSpc>
                <a:spcPct val="100000"/>
              </a:lnSpc>
              <a:spcBef>
                <a:spcPts val="1400"/>
              </a:spcBef>
              <a:buNone/>
            </a:pPr>
            <a:endParaRPr lang="en-US" sz="1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Overview of individual Launch Site’s Successful Landings</a:t>
            </a:r>
          </a:p>
        </p:txBody>
      </p:sp>
      <p:pic>
        <p:nvPicPr>
          <p:cNvPr id="4" name="Picture 3">
            <a:extLst>
              <a:ext uri="{FF2B5EF4-FFF2-40B4-BE49-F238E27FC236}">
                <a16:creationId xmlns:a16="http://schemas.microsoft.com/office/drawing/2014/main" id="{B096D10F-DEC7-89A0-13E5-95385D2465BA}"/>
              </a:ext>
            </a:extLst>
          </p:cNvPr>
          <p:cNvPicPr>
            <a:picLocks noChangeAspect="1"/>
          </p:cNvPicPr>
          <p:nvPr/>
        </p:nvPicPr>
        <p:blipFill>
          <a:blip r:embed="rId3"/>
          <a:stretch>
            <a:fillRect/>
          </a:stretch>
        </p:blipFill>
        <p:spPr>
          <a:xfrm>
            <a:off x="3511587" y="1427964"/>
            <a:ext cx="7749448" cy="4160035"/>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3" name="TextBox 2">
            <a:extLst>
              <a:ext uri="{FF2B5EF4-FFF2-40B4-BE49-F238E27FC236}">
                <a16:creationId xmlns:a16="http://schemas.microsoft.com/office/drawing/2014/main" id="{29ABD9E7-2CED-FED1-77BC-398D9B131CAF}"/>
              </a:ext>
            </a:extLst>
          </p:cNvPr>
          <p:cNvSpPr txBox="1"/>
          <p:nvPr/>
        </p:nvSpPr>
        <p:spPr>
          <a:xfrm>
            <a:off x="1229360" y="1849120"/>
            <a:ext cx="9479280" cy="3810000"/>
          </a:xfrm>
          <a:prstGeom prst="rect">
            <a:avLst/>
          </a:prstGeom>
          <a:noFill/>
        </p:spPr>
        <p:txBody>
          <a:bodyPr wrap="square" rtlCol="0">
            <a:spAutoFit/>
          </a:bodyPr>
          <a:lstStyle/>
          <a:p>
            <a:endParaRPr lang="en-US" dirty="0"/>
          </a:p>
        </p:txBody>
      </p:sp>
      <p:sp>
        <p:nvSpPr>
          <p:cNvPr id="7" name="Rectangle 3">
            <a:extLst>
              <a:ext uri="{FF2B5EF4-FFF2-40B4-BE49-F238E27FC236}">
                <a16:creationId xmlns:a16="http://schemas.microsoft.com/office/drawing/2014/main" id="{DAD4F707-EAE5-AB23-F76F-793FD3EDBD2A}"/>
              </a:ext>
            </a:extLst>
          </p:cNvPr>
          <p:cNvSpPr>
            <a:spLocks noChangeArrowheads="1"/>
          </p:cNvSpPr>
          <p:nvPr/>
        </p:nvSpPr>
        <p:spPr bwMode="auto">
          <a:xfrm>
            <a:off x="734028" y="1436930"/>
            <a:ext cx="10899138" cy="44042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30000"/>
              </a:lnSpc>
              <a:spcBef>
                <a:spcPts val="600"/>
              </a:spcBef>
              <a:spcAft>
                <a:spcPts val="600"/>
              </a:spcAft>
              <a:buClrTx/>
              <a:buSzTx/>
              <a:buFont typeface="Wingdings" panose="05000000000000000000" pitchFamily="2" charset="2"/>
              <a:buChar char="q"/>
              <a:tabLst/>
            </a:pPr>
            <a:r>
              <a:rPr kumimoji="0" lang="en-US" altLang="en-US" b="1" i="0" u="none" strike="noStrike" cap="none" normalizeH="0" baseline="0" dirty="0">
                <a:ln>
                  <a:noFill/>
                </a:ln>
                <a:solidFill>
                  <a:schemeClr val="tx1"/>
                </a:solidFill>
                <a:effectLst/>
                <a:latin typeface="Arial" panose="020B0604020202020204" pitchFamily="34" charset="0"/>
              </a:rPr>
              <a:t>Project Background</a:t>
            </a:r>
            <a:r>
              <a:rPr kumimoji="0" lang="en-US" altLang="en-US"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30000"/>
              </a:lnSpc>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SpaceX advertises Falcon 9 rocket launches at $62 million vs competitors at $165+ million </a:t>
            </a:r>
          </a:p>
          <a:p>
            <a:pPr marL="742950" lvl="1" indent="-285750" eaLnBrk="0" fontAlgn="base" hangingPunct="0">
              <a:lnSpc>
                <a:spcPct val="130000"/>
              </a:lnSpc>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Cost savings achieved through first stage reusability technology </a:t>
            </a:r>
          </a:p>
          <a:p>
            <a:pPr marL="742950" lvl="1" indent="-285750" eaLnBrk="0" fontAlgn="base" hangingPunct="0">
              <a:lnSpc>
                <a:spcPct val="130000"/>
              </a:lnSpc>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IBM Developer Skills Network seeks to leverage this data for competitive bidding against SpaceX </a:t>
            </a:r>
          </a:p>
          <a:p>
            <a:pPr marL="285750" marR="0" lvl="0" indent="-285750" algn="l" defTabSz="914400" rtl="0" eaLnBrk="0" fontAlgn="base" latinLnBrk="0" hangingPunct="0">
              <a:lnSpc>
                <a:spcPct val="130000"/>
              </a:lnSpc>
              <a:spcBef>
                <a:spcPts val="600"/>
              </a:spcBef>
              <a:spcAft>
                <a:spcPts val="600"/>
              </a:spcAft>
              <a:buClrTx/>
              <a:buSzTx/>
              <a:buFont typeface="Wingdings" panose="05000000000000000000" pitchFamily="2" charset="2"/>
              <a:buChar char="q"/>
              <a:tabLst/>
            </a:pPr>
            <a:r>
              <a:rPr kumimoji="0" lang="en-US" altLang="en-US" b="1" i="0" u="none" strike="noStrike" cap="none" normalizeH="0" baseline="0" dirty="0">
                <a:ln>
                  <a:noFill/>
                </a:ln>
                <a:solidFill>
                  <a:schemeClr val="tx1"/>
                </a:solidFill>
                <a:effectLst/>
                <a:latin typeface="Arial" panose="020B0604020202020204" pitchFamily="34" charset="0"/>
              </a:rPr>
              <a:t>Key Research Questions</a:t>
            </a:r>
            <a:r>
              <a:rPr kumimoji="0" lang="en-US" altLang="en-US"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30000"/>
              </a:lnSpc>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What factors determine if a rocket will land successfully? </a:t>
            </a:r>
          </a:p>
          <a:p>
            <a:pPr marL="742950" lvl="1" indent="-285750" eaLnBrk="0" fontAlgn="base" hangingPunct="0">
              <a:lnSpc>
                <a:spcPct val="130000"/>
              </a:lnSpc>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How does first stage reusability impact overall launch costs? </a:t>
            </a:r>
          </a:p>
          <a:p>
            <a:pPr marL="742950" lvl="1" indent="-285750" eaLnBrk="0" fontAlgn="base" hangingPunct="0">
              <a:lnSpc>
                <a:spcPct val="130000"/>
              </a:lnSpc>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What operating conditions ensure a successful landing program for competitive advantage?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3878613" cy="4351338"/>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 </a:t>
            </a:r>
            <a:endParaRPr lang="en-US" dirty="0">
              <a:solidFill>
                <a:schemeClr val="accent3">
                  <a:lumMod val="25000"/>
                </a:schemeClr>
              </a:solidFill>
              <a:latin typeface="Abadi"/>
            </a:endParaRPr>
          </a:p>
          <a:p>
            <a:pPr>
              <a:buFont typeface="Wingdings" panose="05000000000000000000" pitchFamily="2" charset="2"/>
              <a:buChar char="q"/>
            </a:pPr>
            <a:r>
              <a:rPr lang="en-US" dirty="0"/>
              <a:t>Kennedy Space Center's LC-39A facility achieved approximately three-quarters success rate (76.9%) with nearly one-quarter failure rate (23.1%)</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Every site’s Lunch success rate</a:t>
            </a:r>
          </a:p>
        </p:txBody>
      </p:sp>
      <p:pic>
        <p:nvPicPr>
          <p:cNvPr id="4" name="Picture 3">
            <a:extLst>
              <a:ext uri="{FF2B5EF4-FFF2-40B4-BE49-F238E27FC236}">
                <a16:creationId xmlns:a16="http://schemas.microsoft.com/office/drawing/2014/main" id="{E97865F9-3C61-1DF2-C0DE-265A2B20D3AA}"/>
              </a:ext>
            </a:extLst>
          </p:cNvPr>
          <p:cNvPicPr>
            <a:picLocks noChangeAspect="1"/>
          </p:cNvPicPr>
          <p:nvPr/>
        </p:nvPicPr>
        <p:blipFill>
          <a:blip r:embed="rId3"/>
          <a:stretch>
            <a:fillRect/>
          </a:stretch>
        </p:blipFill>
        <p:spPr>
          <a:xfrm>
            <a:off x="4786287" y="1825624"/>
            <a:ext cx="6594156" cy="378269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70949" y="5208327"/>
            <a:ext cx="10414662" cy="1218883"/>
          </a:xfrm>
          <a:prstGeom prst="rect">
            <a:avLst/>
          </a:prstGeom>
        </p:spPr>
        <p:txBody>
          <a:bodyPr lIns="91440" tIns="45720" rIns="91440" bIns="45720" anchor="t">
            <a:normAutofit/>
          </a:bodyPr>
          <a:lstStyle/>
          <a:p>
            <a:pPr>
              <a:lnSpc>
                <a:spcPct val="100000"/>
              </a:lnSpc>
              <a:spcBef>
                <a:spcPts val="1400"/>
              </a:spcBef>
              <a:buFont typeface="Wingdings" panose="05000000000000000000" pitchFamily="2" charset="2"/>
              <a:buChar char="q"/>
            </a:pPr>
            <a:r>
              <a:rPr lang="en-US" sz="2200" dirty="0">
                <a:solidFill>
                  <a:schemeClr val="accent3">
                    <a:lumMod val="25000"/>
                  </a:schemeClr>
                </a:solidFill>
                <a:latin typeface="Abadi" panose="020B0604020104020204" pitchFamily="34" charset="0"/>
              </a:rPr>
              <a:t> Launch success probability decreases as payload mass increases, with low-weight missions outperforming heavy-weight missions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Lunch Outcome</a:t>
            </a:r>
          </a:p>
        </p:txBody>
      </p:sp>
      <p:pic>
        <p:nvPicPr>
          <p:cNvPr id="4" name="Picture 3">
            <a:extLst>
              <a:ext uri="{FF2B5EF4-FFF2-40B4-BE49-F238E27FC236}">
                <a16:creationId xmlns:a16="http://schemas.microsoft.com/office/drawing/2014/main" id="{A275F245-04D4-8C78-3071-A81E41738703}"/>
              </a:ext>
            </a:extLst>
          </p:cNvPr>
          <p:cNvPicPr>
            <a:picLocks noChangeAspect="1"/>
          </p:cNvPicPr>
          <p:nvPr/>
        </p:nvPicPr>
        <p:blipFill>
          <a:blip r:embed="rId3"/>
          <a:stretch>
            <a:fillRect/>
          </a:stretch>
        </p:blipFill>
        <p:spPr>
          <a:xfrm>
            <a:off x="870949" y="1637786"/>
            <a:ext cx="10081604" cy="344221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828800" y="5229340"/>
            <a:ext cx="9286240" cy="996366"/>
          </a:xfrm>
          <a:prstGeom prst="rect">
            <a:avLst/>
          </a:prstGeom>
        </p:spPr>
        <p:txBody>
          <a:bodyPr vert="horz" lIns="91440" tIns="45720" rIns="91440" bIns="45720" rtlCol="0" anchor="t">
            <a:normAutofit fontScale="70000" lnSpcReduction="20000"/>
          </a:bodyPr>
          <a:lstStyle/>
          <a:p>
            <a:pPr>
              <a:buFont typeface="Wingdings" panose="05000000000000000000" pitchFamily="2" charset="2"/>
              <a:buChar char="q"/>
            </a:pPr>
            <a:r>
              <a:rPr lang="en-US" sz="2400" dirty="0"/>
              <a:t>Logistic Regression and KNN achieved the highest accuracy and recall, making them the top-performing models in this comparison.</a:t>
            </a:r>
          </a:p>
          <a:p>
            <a:pPr>
              <a:buFont typeface="Wingdings" panose="05000000000000000000" pitchFamily="2" charset="2"/>
              <a:buChar char="q"/>
            </a:pPr>
            <a:r>
              <a:rPr lang="en-US" sz="2400" dirty="0"/>
              <a:t>SVC and Decision Tree performed slightly worse, showing lower recall and ROC-AUC values compared to the other models.</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8E559623-AC78-4842-9971-83E653EB2114}"/>
              </a:ext>
            </a:extLst>
          </p:cNvPr>
          <p:cNvPicPr>
            <a:picLocks noChangeAspect="1"/>
          </p:cNvPicPr>
          <p:nvPr/>
        </p:nvPicPr>
        <p:blipFill>
          <a:blip r:embed="rId3"/>
          <a:stretch>
            <a:fillRect/>
          </a:stretch>
        </p:blipFill>
        <p:spPr>
          <a:xfrm>
            <a:off x="1718651" y="1728550"/>
            <a:ext cx="8754697" cy="340090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3568309" cy="3302000"/>
          </a:xfrm>
          <a:prstGeom prst="rect">
            <a:avLst/>
          </a:prstGeom>
        </p:spPr>
        <p:txBody>
          <a:bodyPr>
            <a:normAutofit/>
          </a:bodyPr>
          <a:lstStyle/>
          <a:p>
            <a:pPr>
              <a:lnSpc>
                <a:spcPct val="100000"/>
              </a:lnSpc>
              <a:spcBef>
                <a:spcPts val="1400"/>
              </a:spcBef>
              <a:buFont typeface="Wingdings" panose="05000000000000000000" pitchFamily="2" charset="2"/>
              <a:buChar char="q"/>
            </a:pPr>
            <a:r>
              <a:rPr lang="en-US" sz="1800" dirty="0">
                <a:solidFill>
                  <a:schemeClr val="accent3">
                    <a:lumMod val="25000"/>
                  </a:schemeClr>
                </a:solidFill>
                <a:latin typeface="Abadi" panose="020B0604020104020204" pitchFamily="34" charset="0"/>
              </a:rPr>
              <a:t> The decision tree model shows excellent performance with 14 correct landings and only 1 misclassification. </a:t>
            </a:r>
          </a:p>
          <a:p>
            <a:pPr>
              <a:lnSpc>
                <a:spcPct val="100000"/>
              </a:lnSpc>
              <a:spcBef>
                <a:spcPts val="1400"/>
              </a:spcBef>
              <a:buFont typeface="Wingdings" panose="05000000000000000000" pitchFamily="2" charset="2"/>
              <a:buChar char="q"/>
            </a:pPr>
            <a:r>
              <a:rPr lang="en-US" sz="1800" dirty="0">
                <a:solidFill>
                  <a:schemeClr val="accent3">
                    <a:lumMod val="25000"/>
                  </a:schemeClr>
                </a:solidFill>
                <a:latin typeface="Abadi" panose="020B0604020104020204" pitchFamily="34" charset="0"/>
              </a:rPr>
              <a:t>It demonstrates high precision and recall, making it the best-performing model for this task.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E2987162-7F74-8294-EDC0-0326BB7BE023}"/>
              </a:ext>
            </a:extLst>
          </p:cNvPr>
          <p:cNvPicPr>
            <a:picLocks noChangeAspect="1"/>
          </p:cNvPicPr>
          <p:nvPr/>
        </p:nvPicPr>
        <p:blipFill>
          <a:blip r:embed="rId3"/>
          <a:stretch>
            <a:fillRect/>
          </a:stretch>
        </p:blipFill>
        <p:spPr>
          <a:xfrm>
            <a:off x="4715694" y="1644228"/>
            <a:ext cx="6458851" cy="4582164"/>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6" name="Rectangle 3">
            <a:extLst>
              <a:ext uri="{FF2B5EF4-FFF2-40B4-BE49-F238E27FC236}">
                <a16:creationId xmlns:a16="http://schemas.microsoft.com/office/drawing/2014/main" id="{62CF03BA-EDDE-A48D-BF17-DA3897912CF4}"/>
              </a:ext>
            </a:extLst>
          </p:cNvPr>
          <p:cNvSpPr>
            <a:spLocks noChangeArrowheads="1"/>
          </p:cNvSpPr>
          <p:nvPr/>
        </p:nvSpPr>
        <p:spPr bwMode="auto">
          <a:xfrm>
            <a:off x="1039283" y="1487397"/>
            <a:ext cx="9047089" cy="49398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Performance Trends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5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Success rates improved continuously over time </a:t>
            </a:r>
          </a:p>
          <a:p>
            <a:pPr marL="742950" lvl="1" indent="-285750" eaLnBrk="0" fontAlgn="base" hangingPunct="0">
              <a:lnSpc>
                <a:spcPct val="15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Higher launch frequency correlates with better performance </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Key Findings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5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ES-L1, GEO, HEO, SSO, VLEO orbits show highest success rates </a:t>
            </a:r>
          </a:p>
          <a:p>
            <a:pPr marL="742950" lvl="1" indent="-285750" eaLnBrk="0" fontAlgn="base" hangingPunct="0">
              <a:lnSpc>
                <a:spcPct val="15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KSC LC-39A is top-performing launch site </a:t>
            </a:r>
          </a:p>
          <a:p>
            <a:pPr marL="742950" lvl="1" indent="-285750" eaLnBrk="0" fontAlgn="base" hangingPunct="0">
              <a:lnSpc>
                <a:spcPct val="15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Success rates increased markedly from 2013-2020 </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Machine Learning Results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50000"/>
              </a:lnSpc>
              <a:spcBef>
                <a:spcPct val="0"/>
              </a:spcBef>
              <a:spcAft>
                <a:spcPct val="0"/>
              </a:spcAft>
              <a:buFont typeface="Wingdings" panose="05000000000000000000" pitchFamily="2" charset="2"/>
              <a:buChar char="q"/>
            </a:pPr>
            <a:r>
              <a:rPr kumimoji="0" lang="en-US" altLang="en-US" b="0" i="0" u="none" strike="noStrike" cap="none" normalizeH="0" baseline="0" dirty="0" err="1">
                <a:ln>
                  <a:noFill/>
                </a:ln>
                <a:solidFill>
                  <a:schemeClr val="tx1"/>
                </a:solidFill>
                <a:effectLst/>
                <a:latin typeface="Arial" panose="020B0604020202020204" pitchFamily="34" charset="0"/>
              </a:rPr>
              <a:t>DecisionTree</a:t>
            </a:r>
            <a:r>
              <a:rPr kumimoji="0" lang="en-US" altLang="en-US" b="0" i="0" u="none" strike="noStrike" cap="none" normalizeH="0" baseline="0" dirty="0">
                <a:ln>
                  <a:noFill/>
                </a:ln>
                <a:solidFill>
                  <a:schemeClr val="tx1"/>
                </a:solidFill>
                <a:effectLst/>
                <a:latin typeface="Arial" panose="020B0604020202020204" pitchFamily="34" charset="0"/>
              </a:rPr>
              <a:t> Classifier achieved best prediction accuracy </a:t>
            </a:r>
          </a:p>
          <a:p>
            <a:pPr marL="742950" lvl="1" indent="-285750" eaLnBrk="0" fontAlgn="base" hangingPunct="0">
              <a:lnSpc>
                <a:spcPct val="15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Launch site is highly predictive factor for success </a:t>
            </a:r>
          </a:p>
          <a:p>
            <a:pPr marL="742950" lvl="1" indent="-285750" eaLnBrk="0" fontAlgn="base" hangingPunct="0">
              <a:lnSpc>
                <a:spcPct val="15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Multiple models demonstrated acceptable performance levels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
        <p:nvSpPr>
          <p:cNvPr id="2" name="Rectangle 1">
            <a:extLst>
              <a:ext uri="{FF2B5EF4-FFF2-40B4-BE49-F238E27FC236}">
                <a16:creationId xmlns:a16="http://schemas.microsoft.com/office/drawing/2014/main" id="{CBBFC2D3-E0AE-558F-991C-6C2558499578}"/>
              </a:ext>
            </a:extLst>
          </p:cNvPr>
          <p:cNvSpPr>
            <a:spLocks noChangeArrowheads="1"/>
          </p:cNvSpPr>
          <p:nvPr/>
        </p:nvSpPr>
        <p:spPr bwMode="auto">
          <a:xfrm>
            <a:off x="770011" y="1312015"/>
            <a:ext cx="10245112" cy="5539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spcBef>
                <a:spcPts val="600"/>
              </a:spcBef>
              <a:spcAft>
                <a:spcPts val="60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Data Sources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SpaceX API: Primary launch data collection endpoint </a:t>
            </a:r>
          </a:p>
          <a:p>
            <a:pPr marL="742950" lvl="1" indent="-285750" eaLnBrk="0" fontAlgn="base" hangingPunct="0">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Wikipedia: List of Falcon 9 and Falcon Heavy launches (June 2021) </a:t>
            </a:r>
          </a:p>
          <a:p>
            <a:pPr marL="742950" lvl="1" indent="-285750" eaLnBrk="0" fontAlgn="base" hangingPunct="0">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Processed datasets: Wrangled launch data with geographic coordinates </a:t>
            </a:r>
          </a:p>
          <a:p>
            <a:pPr marL="742950" lvl="1" indent="-285750" eaLnBrk="0" fontAlgn="base" hangingPunct="0">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Interactive dashboard data: Filtered datasets for visualization components </a:t>
            </a:r>
          </a:p>
          <a:p>
            <a:pPr marL="285750" marR="0" lvl="0" indent="-285750" algn="l" defTabSz="914400" rtl="0" eaLnBrk="0" fontAlgn="base" latinLnBrk="0" hangingPunct="0">
              <a:spcBef>
                <a:spcPts val="600"/>
              </a:spcBef>
              <a:spcAft>
                <a:spcPts val="60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Dataset Files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Raw data: dataset_part_1.csv </a:t>
            </a:r>
          </a:p>
          <a:p>
            <a:pPr marL="742950" lvl="1" indent="-285750" eaLnBrk="0" fontAlgn="base" hangingPunct="0">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Cleaned data: dataset_part_2.csv </a:t>
            </a:r>
          </a:p>
          <a:p>
            <a:pPr marL="742950" lvl="1" indent="-285750" eaLnBrk="0" fontAlgn="base" hangingPunct="0">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Geographic data: spacex_launch_geo.csv </a:t>
            </a:r>
          </a:p>
          <a:p>
            <a:pPr marL="742950" lvl="1" indent="-285750" eaLnBrk="0" fontAlgn="base" hangingPunct="0">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Dashboard data: spacex_launch_dash.csv </a:t>
            </a:r>
          </a:p>
          <a:p>
            <a:pPr marL="285750" marR="0" lvl="0" indent="-285750" algn="l" defTabSz="914400" rtl="0" eaLnBrk="0" fontAlgn="base" latinLnBrk="0" hangingPunct="0">
              <a:spcBef>
                <a:spcPts val="600"/>
              </a:spcBef>
              <a:spcAft>
                <a:spcPts val="60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GitHub Repository</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spcBef>
                <a:spcPts val="600"/>
              </a:spcBef>
              <a:spcAft>
                <a:spcPts val="60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Complete project available at: </a:t>
            </a:r>
            <a:r>
              <a:rPr kumimoji="0" lang="en-US" altLang="en-US" b="0" i="0" u="none" strike="noStrike" cap="none" normalizeH="0" baseline="0" dirty="0">
                <a:ln>
                  <a:noFill/>
                </a:ln>
                <a:solidFill>
                  <a:schemeClr val="tx1"/>
                </a:solidFill>
                <a:effectLst/>
                <a:latin typeface="Arial" panose="020B0604020202020204" pitchFamily="34" charset="0"/>
                <a:hlinkClick r:id="rId4"/>
              </a:rPr>
              <a:t>https://github.com/atahabilder1/IBM-Data-Science-Certificate</a:t>
            </a: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spcBef>
                <a:spcPts val="600"/>
              </a:spcBef>
              <a:spcAft>
                <a:spcPts val="600"/>
              </a:spcAft>
              <a:buClrTx/>
              <a:buSzTx/>
              <a:buFont typeface="Wingdings" panose="05000000000000000000" pitchFamily="2" charset="2"/>
              <a:buChar char="q"/>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
        <p:nvSpPr>
          <p:cNvPr id="2" name="Rectangle 1">
            <a:extLst>
              <a:ext uri="{FF2B5EF4-FFF2-40B4-BE49-F238E27FC236}">
                <a16:creationId xmlns:a16="http://schemas.microsoft.com/office/drawing/2014/main" id="{D5CF0FFF-413C-946B-AC54-35E568E7F357}"/>
              </a:ext>
            </a:extLst>
          </p:cNvPr>
          <p:cNvSpPr>
            <a:spLocks noChangeArrowheads="1"/>
          </p:cNvSpPr>
          <p:nvPr/>
        </p:nvSpPr>
        <p:spPr bwMode="auto">
          <a:xfrm>
            <a:off x="1209040" y="1173326"/>
            <a:ext cx="10248932" cy="602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2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Data Collection</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Retrieved data from multiple SpaceX API endpoints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Web scraped tabular data from Wikipedia for additional launch information </a:t>
            </a:r>
          </a:p>
          <a:p>
            <a:pPr marL="285750" marR="0" lvl="0" indent="-285750" algn="l" defTabSz="914400" rtl="0" eaLnBrk="0" fontAlgn="base" latinLnBrk="0" hangingPunct="0">
              <a:lnSpc>
                <a:spcPct val="12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Data Wrangling</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Extracted relevant records and flattened fields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Resolved missing values using appropriate techniques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Applied one-hot encoding to categorical features </a:t>
            </a:r>
          </a:p>
          <a:p>
            <a:pPr marL="285750" marR="0" lvl="0" indent="-285750" algn="l" defTabSz="914400" rtl="0" eaLnBrk="0" fontAlgn="base" latinLnBrk="0" hangingPunct="0">
              <a:lnSpc>
                <a:spcPct val="12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Exploratory Data Analysis (EDA)</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Visualized variable relationships using SQL queries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Analyzed data in aggregate to identify patterns and trends </a:t>
            </a:r>
          </a:p>
          <a:p>
            <a:pPr marL="285750" marR="0" lvl="0" indent="-285750" algn="l" defTabSz="914400" rtl="0" eaLnBrk="0" fontAlgn="base" latinLnBrk="0" hangingPunct="0">
              <a:lnSpc>
                <a:spcPct val="12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Interactive Visual Analytics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Created interactive maps using Folium to mark launch sites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Developed dashboards with </a:t>
            </a:r>
            <a:r>
              <a:rPr kumimoji="0" lang="en-US" altLang="en-US" b="0" i="0" u="none" strike="noStrike" cap="none" normalizeH="0" baseline="0" dirty="0" err="1">
                <a:ln>
                  <a:noFill/>
                </a:ln>
                <a:solidFill>
                  <a:schemeClr val="tx1"/>
                </a:solidFill>
                <a:effectLst/>
                <a:latin typeface="Arial" panose="020B0604020202020204" pitchFamily="34" charset="0"/>
              </a:rPr>
              <a:t>Plotly</a:t>
            </a:r>
            <a:r>
              <a:rPr kumimoji="0" lang="en-US" altLang="en-US" b="0" i="0" u="none" strike="noStrike" cap="none" normalizeH="0" baseline="0" dirty="0">
                <a:ln>
                  <a:noFill/>
                </a:ln>
                <a:solidFill>
                  <a:schemeClr val="tx1"/>
                </a:solidFill>
                <a:effectLst/>
                <a:latin typeface="Arial" panose="020B0604020202020204" pitchFamily="34" charset="0"/>
              </a:rPr>
              <a:t> Dash for data exploration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Calculated distances to proximate locations for geographic analysis </a:t>
            </a:r>
          </a:p>
          <a:p>
            <a:pPr marL="285750" marR="0" lvl="0" indent="-285750" algn="l" defTabSz="914400" rtl="0" eaLnBrk="0" fontAlgn="base" latinLnBrk="0" hangingPunct="0">
              <a:lnSpc>
                <a:spcPct val="12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Predictive Analysis</a:t>
            </a:r>
            <a:r>
              <a:rPr kumimoji="0" lang="en-US" altLang="en-US" sz="18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Built, tuned, and evaluated multiple classification models </a:t>
            </a:r>
          </a:p>
          <a:p>
            <a:pPr marL="742950" lvl="1" indent="-285750" eaLnBrk="0" fontAlgn="base" hangingPunct="0">
              <a:lnSpc>
                <a:spcPct val="120000"/>
              </a:lnSpc>
              <a:spcBef>
                <a:spcPct val="0"/>
              </a:spcBef>
              <a:spcAft>
                <a:spcPct val="0"/>
              </a:spcAft>
              <a:buFont typeface="Wingdings" panose="05000000000000000000" pitchFamily="2" charset="2"/>
              <a:buChar char="q"/>
            </a:pPr>
            <a:r>
              <a:rPr kumimoji="0" lang="en-US" altLang="en-US" b="0" i="0" u="none" strike="noStrike" cap="none" normalizeH="0" baseline="0" dirty="0">
                <a:ln>
                  <a:noFill/>
                </a:ln>
                <a:solidFill>
                  <a:schemeClr val="tx1"/>
                </a:solidFill>
                <a:effectLst/>
                <a:latin typeface="Arial" panose="020B0604020202020204" pitchFamily="34" charset="0"/>
              </a:rPr>
              <a:t>Compared performance of various predictive algorithms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Rectangle 1">
            <a:extLst>
              <a:ext uri="{FF2B5EF4-FFF2-40B4-BE49-F238E27FC236}">
                <a16:creationId xmlns:a16="http://schemas.microsoft.com/office/drawing/2014/main" id="{48BA3458-EBBF-8E38-1F36-33BF087D69AC}"/>
              </a:ext>
            </a:extLst>
          </p:cNvPr>
          <p:cNvSpPr>
            <a:spLocks noChangeArrowheads="1"/>
          </p:cNvSpPr>
          <p:nvPr/>
        </p:nvSpPr>
        <p:spPr bwMode="auto">
          <a:xfrm>
            <a:off x="970280" y="1281566"/>
            <a:ext cx="9600833" cy="5644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14000"/>
              </a:lnSpc>
              <a:spcBef>
                <a:spcPct val="0"/>
              </a:spcBef>
              <a:spcAft>
                <a:spcPct val="0"/>
              </a:spcAft>
              <a:buClrTx/>
              <a:buSzTx/>
              <a:buFont typeface="Wingdings" panose="05000000000000000000" pitchFamily="2" charset="2"/>
              <a:buChar char="q"/>
              <a:tabLst/>
            </a:pPr>
            <a:r>
              <a:rPr kumimoji="0" lang="en-US" altLang="en-US" sz="2000" b="1" i="0" u="none" strike="noStrike" cap="none" normalizeH="0" baseline="0" dirty="0">
                <a:ln>
                  <a:noFill/>
                </a:ln>
                <a:solidFill>
                  <a:schemeClr val="tx1"/>
                </a:solidFill>
                <a:effectLst/>
                <a:latin typeface="Arial" panose="020B0604020202020204" pitchFamily="34" charset="0"/>
              </a:rPr>
              <a:t>SpaceX API Data Retrieval</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panose="020B0604020202020204" pitchFamily="34" charset="0"/>
              </a:rPr>
              <a:t>Initial launch data obtained from: </a:t>
            </a:r>
            <a:r>
              <a:rPr kumimoji="0" lang="en-US" altLang="en-US" sz="2000" b="0" i="0" u="none" strike="noStrike" cap="none" normalizeH="0" baseline="0" dirty="0">
                <a:ln>
                  <a:noFill/>
                </a:ln>
                <a:solidFill>
                  <a:schemeClr val="tx1"/>
                </a:solidFill>
                <a:effectLst/>
                <a:latin typeface="Arial Unicode MS"/>
              </a:rPr>
              <a:t>/v4/launches/past</a:t>
            </a:r>
            <a:r>
              <a:rPr kumimoji="0" lang="en-US" altLang="en-US" sz="2000" b="0" i="0" u="none" strike="noStrike" cap="none" normalizeH="0" baseline="0" dirty="0">
                <a:ln>
                  <a:noFill/>
                </a:ln>
                <a:solidFill>
                  <a:schemeClr val="tx1"/>
                </a:solidFill>
                <a:effectLst/>
              </a:rPr>
              <a:t> </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742950" lvl="1" indent="-2857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panose="020B0604020202020204" pitchFamily="34" charset="0"/>
              </a:rPr>
              <a:t>Additional data backfilled from multiple endpoints: </a:t>
            </a:r>
          </a:p>
          <a:p>
            <a:pPr marL="1085850" lvl="2" indent="-1714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Unicode MS"/>
              </a:rPr>
              <a:t>/v4/rockets</a:t>
            </a:r>
            <a:r>
              <a:rPr kumimoji="0" lang="en-US" altLang="en-US" sz="2000" b="0" i="0" u="none" strike="noStrike" cap="none" normalizeH="0" baseline="0" dirty="0">
                <a:ln>
                  <a:noFill/>
                </a:ln>
                <a:solidFill>
                  <a:schemeClr val="tx1"/>
                </a:solidFill>
                <a:effectLst/>
              </a:rPr>
              <a:t> - Rocket specifications</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1085850" lvl="2" indent="-1714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Unicode MS"/>
              </a:rPr>
              <a:t>/v4/launchpads</a:t>
            </a:r>
            <a:r>
              <a:rPr kumimoji="0" lang="en-US" altLang="en-US" sz="2000" b="0" i="0" u="none" strike="noStrike" cap="none" normalizeH="0" baseline="0" dirty="0">
                <a:ln>
                  <a:noFill/>
                </a:ln>
                <a:solidFill>
                  <a:schemeClr val="tx1"/>
                </a:solidFill>
                <a:effectLst/>
              </a:rPr>
              <a:t> - Launch site information</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1085850" lvl="2" indent="-1714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Unicode MS"/>
              </a:rPr>
              <a:t>/v4/payloads</a:t>
            </a:r>
            <a:r>
              <a:rPr kumimoji="0" lang="en-US" altLang="en-US" sz="2000" b="0" i="0" u="none" strike="noStrike" cap="none" normalizeH="0" baseline="0" dirty="0">
                <a:ln>
                  <a:noFill/>
                </a:ln>
                <a:solidFill>
                  <a:schemeClr val="tx1"/>
                </a:solidFill>
                <a:effectLst/>
              </a:rPr>
              <a:t> - Payload details</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1085850" lvl="2" indent="-1714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Unicode MS"/>
              </a:rPr>
              <a:t>/v4/cores</a:t>
            </a:r>
            <a:r>
              <a:rPr kumimoji="0" lang="en-US" altLang="en-US" sz="2000" b="0" i="0" u="none" strike="noStrike" cap="none" normalizeH="0" baseline="0" dirty="0">
                <a:ln>
                  <a:noFill/>
                </a:ln>
                <a:solidFill>
                  <a:schemeClr val="tx1"/>
                </a:solidFill>
                <a:effectLst/>
              </a:rPr>
              <a:t> - Booster core data</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285750" marR="0" lvl="0" indent="-285750" algn="l" defTabSz="914400" rtl="0" eaLnBrk="0" fontAlgn="base" latinLnBrk="0" hangingPunct="0">
              <a:lnSpc>
                <a:spcPct val="114000"/>
              </a:lnSpc>
              <a:spcBef>
                <a:spcPct val="0"/>
              </a:spcBef>
              <a:spcAft>
                <a:spcPct val="0"/>
              </a:spcAft>
              <a:buClrTx/>
              <a:buSzTx/>
              <a:buFont typeface="Wingdings" panose="05000000000000000000" pitchFamily="2" charset="2"/>
              <a:buChar char="q"/>
              <a:tabLst/>
            </a:pPr>
            <a:r>
              <a:rPr kumimoji="0" lang="en-US" altLang="en-US" sz="2000" b="1" i="0" u="none" strike="noStrike" cap="none" normalizeH="0" baseline="0" dirty="0">
                <a:ln>
                  <a:noFill/>
                </a:ln>
                <a:solidFill>
                  <a:schemeClr val="tx1"/>
                </a:solidFill>
                <a:effectLst/>
                <a:latin typeface="Arial" panose="020B0604020202020204" pitchFamily="34" charset="0"/>
              </a:rPr>
              <a:t>Data Processing</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panose="020B0604020202020204" pitchFamily="34" charset="0"/>
              </a:rPr>
              <a:t>Decoded JSON response content using </a:t>
            </a:r>
            <a:r>
              <a:rPr kumimoji="0" lang="en-US" altLang="en-US" sz="2000" b="0" i="0" u="none" strike="noStrike" cap="none" normalizeH="0" baseline="0" dirty="0">
                <a:ln>
                  <a:noFill/>
                </a:ln>
                <a:solidFill>
                  <a:schemeClr val="tx1"/>
                </a:solidFill>
                <a:effectLst/>
                <a:latin typeface="Arial Unicode MS"/>
              </a:rPr>
              <a:t>.</a:t>
            </a:r>
            <a:r>
              <a:rPr kumimoji="0" lang="en-US" altLang="en-US" sz="2000" b="0" i="0" u="none" strike="noStrike" cap="none" normalizeH="0" baseline="0" dirty="0" err="1">
                <a:ln>
                  <a:noFill/>
                </a:ln>
                <a:solidFill>
                  <a:schemeClr val="tx1"/>
                </a:solidFill>
                <a:effectLst/>
                <a:latin typeface="Arial Unicode MS"/>
              </a:rPr>
              <a:t>json</a:t>
            </a:r>
            <a:r>
              <a:rPr kumimoji="0" lang="en-US" altLang="en-US" sz="2000" b="0" i="0" u="none" strike="noStrike" cap="none" normalizeH="0" baseline="0" dirty="0">
                <a:ln>
                  <a:noFill/>
                </a:ln>
                <a:solidFill>
                  <a:schemeClr val="tx1"/>
                </a:solidFill>
                <a:effectLst/>
                <a:latin typeface="Arial Unicode MS"/>
              </a:rPr>
              <a:t>()</a:t>
            </a:r>
            <a:r>
              <a:rPr kumimoji="0" lang="en-US" altLang="en-US" sz="2000" b="0" i="0" u="none" strike="noStrike" cap="none" normalizeH="0" baseline="0" dirty="0">
                <a:ln>
                  <a:noFill/>
                </a:ln>
                <a:solidFill>
                  <a:schemeClr val="tx1"/>
                </a:solidFill>
                <a:effectLst/>
              </a:rPr>
              <a:t> function</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panose="020B0604020202020204" pitchFamily="34" charset="0"/>
              </a:rPr>
              <a:t>Converted to pandas </a:t>
            </a:r>
            <a:r>
              <a:rPr kumimoji="0" lang="en-US" altLang="en-US" sz="2000" b="0" i="0" u="none" strike="noStrike" cap="none" normalizeH="0" baseline="0" dirty="0" err="1">
                <a:ln>
                  <a:noFill/>
                </a:ln>
                <a:solidFill>
                  <a:schemeClr val="tx1"/>
                </a:solidFill>
                <a:effectLst/>
                <a:latin typeface="Arial" panose="020B0604020202020204" pitchFamily="34" charset="0"/>
              </a:rPr>
              <a:t>dataframe</a:t>
            </a:r>
            <a:r>
              <a:rPr kumimoji="0" lang="en-US" altLang="en-US" sz="2000" b="0" i="0" u="none" strike="noStrike" cap="none" normalizeH="0" baseline="0" dirty="0">
                <a:ln>
                  <a:noFill/>
                </a:ln>
                <a:solidFill>
                  <a:schemeClr val="tx1"/>
                </a:solidFill>
                <a:effectLst/>
                <a:latin typeface="Arial" panose="020B0604020202020204" pitchFamily="34" charset="0"/>
              </a:rPr>
              <a:t> using </a:t>
            </a:r>
            <a:r>
              <a:rPr kumimoji="0" lang="en-US" altLang="en-US" sz="2000" b="0" i="0" u="none" strike="noStrike" cap="none" normalizeH="0" baseline="0" dirty="0" err="1">
                <a:ln>
                  <a:noFill/>
                </a:ln>
                <a:solidFill>
                  <a:schemeClr val="tx1"/>
                </a:solidFill>
                <a:effectLst/>
                <a:latin typeface="Arial Unicode MS"/>
              </a:rPr>
              <a:t>json_normalize</a:t>
            </a:r>
            <a:r>
              <a:rPr kumimoji="0" lang="en-US" altLang="en-US" sz="2000" b="0" i="0" u="none" strike="noStrike" cap="none" normalizeH="0" baseline="0" dirty="0">
                <a:ln>
                  <a:noFill/>
                </a:ln>
                <a:solidFill>
                  <a:schemeClr val="tx1"/>
                </a:solidFill>
                <a:effectLst/>
                <a:latin typeface="Arial Unicode MS"/>
              </a:rPr>
              <a:t>()</a:t>
            </a:r>
            <a:r>
              <a:rPr kumimoji="0" lang="en-US" altLang="en-US" sz="2000" b="0" i="0" u="none" strike="noStrike" cap="none" normalizeH="0" baseline="0" dirty="0">
                <a:ln>
                  <a:noFill/>
                </a:ln>
                <a:solidFill>
                  <a:schemeClr val="tx1"/>
                </a:solidFill>
                <a:effectLst/>
              </a:rPr>
              <a:t> </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742950" lvl="1" indent="-2857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panose="020B0604020202020204" pitchFamily="34" charset="0"/>
              </a:rPr>
              <a:t>Cleaned data and handled missing values appropriately </a:t>
            </a:r>
          </a:p>
          <a:p>
            <a:pPr marL="285750" marR="0" lvl="0" indent="-285750" algn="l" defTabSz="914400" rtl="0" eaLnBrk="0" fontAlgn="base" latinLnBrk="0" hangingPunct="0">
              <a:lnSpc>
                <a:spcPct val="114000"/>
              </a:lnSpc>
              <a:spcBef>
                <a:spcPct val="0"/>
              </a:spcBef>
              <a:spcAft>
                <a:spcPct val="0"/>
              </a:spcAft>
              <a:buClrTx/>
              <a:buSzTx/>
              <a:buFont typeface="Wingdings" panose="05000000000000000000" pitchFamily="2" charset="2"/>
              <a:buChar char="q"/>
              <a:tabLst/>
            </a:pPr>
            <a:r>
              <a:rPr kumimoji="0" lang="en-US" altLang="en-US" sz="2000" b="1" i="0" u="none" strike="noStrike" cap="none" normalizeH="0" baseline="0" dirty="0">
                <a:ln>
                  <a:noFill/>
                </a:ln>
                <a:solidFill>
                  <a:schemeClr val="tx1"/>
                </a:solidFill>
                <a:effectLst/>
                <a:latin typeface="Arial" panose="020B0604020202020204" pitchFamily="34" charset="0"/>
              </a:rPr>
              <a:t>Web Scraping from Wikipedia</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panose="020B0604020202020204" pitchFamily="34" charset="0"/>
              </a:rPr>
              <a:t>Extracted Falcon 9 and Falcon Heavy launch records using </a:t>
            </a:r>
            <a:r>
              <a:rPr kumimoji="0" lang="en-US" altLang="en-US" sz="2000" b="0" i="0" u="none" strike="noStrike" cap="none" normalizeH="0" baseline="0" dirty="0" err="1">
                <a:ln>
                  <a:noFill/>
                </a:ln>
                <a:solidFill>
                  <a:schemeClr val="tx1"/>
                </a:solidFill>
                <a:effectLst/>
                <a:latin typeface="Arial" panose="020B0604020202020204" pitchFamily="34" charset="0"/>
              </a:rPr>
              <a:t>BeautifulSoup</a:t>
            </a:r>
            <a:r>
              <a:rPr kumimoji="0" lang="en-US" altLang="en-US" sz="2000" b="0" i="0" u="none" strike="noStrike" cap="none" normalizeH="0" baseline="0" dirty="0">
                <a:ln>
                  <a:noFill/>
                </a:ln>
                <a:solidFill>
                  <a:schemeClr val="tx1"/>
                </a:solidFill>
                <a:effectLst/>
                <a:latin typeface="Arial" panose="020B0604020202020204" pitchFamily="34" charset="0"/>
              </a:rPr>
              <a:t> </a:t>
            </a:r>
          </a:p>
          <a:p>
            <a:pPr marL="742950" lvl="1" indent="-2857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panose="020B0604020202020204" pitchFamily="34" charset="0"/>
              </a:rPr>
              <a:t>Parsed HTML tables from List of Falcon 9 and Falcon Heavy launches page </a:t>
            </a:r>
          </a:p>
          <a:p>
            <a:pPr marL="742950" lvl="1" indent="-285750" eaLnBrk="0" fontAlgn="base" hangingPunct="0">
              <a:lnSpc>
                <a:spcPct val="114000"/>
              </a:lnSpc>
              <a:spcBef>
                <a:spcPct val="0"/>
              </a:spcBef>
              <a:spcAft>
                <a:spcPct val="0"/>
              </a:spcAft>
              <a:buFont typeface="Wingdings" panose="05000000000000000000" pitchFamily="2" charset="2"/>
              <a:buChar char="q"/>
            </a:pPr>
            <a:r>
              <a:rPr kumimoji="0" lang="en-US" altLang="en-US" sz="2000" b="0" i="0" u="none" strike="noStrike" cap="none" normalizeH="0" baseline="0" dirty="0">
                <a:ln>
                  <a:noFill/>
                </a:ln>
                <a:solidFill>
                  <a:schemeClr val="tx1"/>
                </a:solidFill>
                <a:effectLst/>
                <a:latin typeface="Arial" panose="020B0604020202020204" pitchFamily="34" charset="0"/>
              </a:rPr>
              <a:t>Converted scraped data to pandas </a:t>
            </a:r>
            <a:r>
              <a:rPr kumimoji="0" lang="en-US" altLang="en-US" sz="2000" b="0" i="0" u="none" strike="noStrike" cap="none" normalizeH="0" baseline="0" dirty="0" err="1">
                <a:ln>
                  <a:noFill/>
                </a:ln>
                <a:solidFill>
                  <a:schemeClr val="tx1"/>
                </a:solidFill>
                <a:effectLst/>
                <a:latin typeface="Arial" panose="020B0604020202020204" pitchFamily="34" charset="0"/>
              </a:rPr>
              <a:t>dataframe</a:t>
            </a:r>
            <a:r>
              <a:rPr kumimoji="0" lang="en-US" altLang="en-US" sz="2000" b="0" i="0" u="none" strike="noStrike" cap="none" normalizeH="0" baseline="0" dirty="0">
                <a:ln>
                  <a:noFill/>
                </a:ln>
                <a:solidFill>
                  <a:schemeClr val="tx1"/>
                </a:solidFill>
                <a:effectLst/>
                <a:latin typeface="Arial" panose="020B0604020202020204" pitchFamily="34" charset="0"/>
              </a:rPr>
              <a:t> for analysis</a:t>
            </a:r>
          </a:p>
          <a:p>
            <a:pPr marL="0" marR="0" lvl="0" indent="0" algn="l" defTabSz="914400" rtl="0" eaLnBrk="0" fontAlgn="base" latinLnBrk="0" hangingPunct="0">
              <a:lnSpc>
                <a:spcPct val="114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384299"/>
            <a:ext cx="4640263" cy="5156201"/>
          </a:xfrm>
          <a:prstGeom prst="rect">
            <a:avLst/>
          </a:prstGeom>
        </p:spPr>
        <p:txBody>
          <a:bodyPr vert="horz" lIns="91440" tIns="45720" rIns="91440" bIns="45720" rtlCol="0" anchor="t">
            <a:noAutofit/>
          </a:bodyPr>
          <a:lstStyle/>
          <a:p>
            <a:pPr>
              <a:lnSpc>
                <a:spcPct val="100000"/>
              </a:lnSpc>
              <a:spcBef>
                <a:spcPts val="1400"/>
              </a:spcBef>
              <a:buFont typeface="Wingdings" panose="05000000000000000000" pitchFamily="2" charset="2"/>
              <a:buChar char="q"/>
            </a:pPr>
            <a:endParaRPr lang="en-US" sz="1800" dirty="0">
              <a:solidFill>
                <a:schemeClr val="accent3">
                  <a:lumMod val="25000"/>
                </a:schemeClr>
              </a:solidFill>
              <a:latin typeface="Abadi" panose="020B0604020104020204" pitchFamily="34" charset="0"/>
            </a:endParaRPr>
          </a:p>
          <a:p>
            <a:pPr>
              <a:buFont typeface="Wingdings" panose="05000000000000000000" pitchFamily="2" charset="2"/>
              <a:buChar char="q"/>
            </a:pPr>
            <a:r>
              <a:rPr lang="en-US" sz="1800" b="1" dirty="0"/>
              <a:t>Workflow</a:t>
            </a:r>
          </a:p>
          <a:p>
            <a:pPr lvl="1">
              <a:buFont typeface="Wingdings" panose="05000000000000000000" pitchFamily="2" charset="2"/>
              <a:buChar char="q"/>
            </a:pPr>
            <a:r>
              <a:rPr lang="en-US" sz="1800" dirty="0"/>
              <a:t>Extracted data from SpaceX API endpoints using GET requests</a:t>
            </a:r>
          </a:p>
          <a:p>
            <a:pPr lvl="1">
              <a:buFont typeface="Wingdings" panose="05000000000000000000" pitchFamily="2" charset="2"/>
              <a:buChar char="q"/>
            </a:pPr>
            <a:r>
              <a:rPr lang="en-US" sz="1800" dirty="0"/>
              <a:t>Processed JSON responses into pandas </a:t>
            </a:r>
            <a:r>
              <a:rPr lang="en-US" sz="1800" dirty="0" err="1"/>
              <a:t>DataFrames</a:t>
            </a:r>
            <a:endParaRPr lang="en-US" sz="1800" dirty="0"/>
          </a:p>
          <a:p>
            <a:pPr lvl="1">
              <a:buFont typeface="Wingdings" panose="05000000000000000000" pitchFamily="2" charset="2"/>
              <a:buChar char="q"/>
            </a:pPr>
            <a:r>
              <a:rPr lang="en-US" sz="1800" dirty="0"/>
              <a:t>Performed data cleaning and validation</a:t>
            </a:r>
          </a:p>
          <a:p>
            <a:pPr>
              <a:buFont typeface="Wingdings" panose="05000000000000000000" pitchFamily="2" charset="2"/>
              <a:buChar char="q"/>
            </a:pPr>
            <a:r>
              <a:rPr lang="en-US" sz="1800" b="1" dirty="0"/>
              <a:t>GitHub  Repository</a:t>
            </a:r>
          </a:p>
          <a:p>
            <a:pPr lvl="1">
              <a:buFont typeface="Wingdings" panose="05000000000000000000" pitchFamily="2" charset="2"/>
              <a:buChar char="q"/>
            </a:pPr>
            <a:r>
              <a:rPr lang="en-US" sz="1800" dirty="0"/>
              <a:t>Full code available at: </a:t>
            </a:r>
            <a:r>
              <a:rPr lang="en-US" sz="1800" dirty="0">
                <a:hlinkClick r:id="rId3"/>
              </a:rPr>
              <a:t>https://github.com/atahabilder1/IBM-Data-Science-Certificate/blob/main/jupyter-labs-spacex-data-collection-api.ipynb</a:t>
            </a:r>
            <a:endParaRPr lang="en-US" sz="1800" dirty="0"/>
          </a:p>
          <a:p>
            <a:pPr marL="457200" lvl="1" indent="0">
              <a:buNone/>
            </a:pPr>
            <a:endParaRPr lang="en-US" sz="18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3A1E350A-CE85-D199-84F4-CA28F0DC9291}"/>
              </a:ext>
            </a:extLst>
          </p:cNvPr>
          <p:cNvPicPr>
            <a:picLocks noChangeAspect="1"/>
          </p:cNvPicPr>
          <p:nvPr/>
        </p:nvPicPr>
        <p:blipFill>
          <a:blip r:embed="rId4"/>
          <a:stretch>
            <a:fillRect/>
          </a:stretch>
        </p:blipFill>
        <p:spPr>
          <a:xfrm>
            <a:off x="5953398" y="1800225"/>
            <a:ext cx="5182323" cy="382005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1511109" y="4952207"/>
            <a:ext cx="9519747" cy="1367144"/>
          </a:xfrm>
          <a:prstGeom prst="rect">
            <a:avLst/>
          </a:prstGeom>
        </p:spPr>
        <p:txBody>
          <a:bodyPr lIns="91440" tIns="45720" rIns="91440" bIns="45720" anchor="t">
            <a:noAutofit/>
          </a:bodyPr>
          <a:lstStyle/>
          <a:p>
            <a:pPr marL="0" indent="0">
              <a:lnSpc>
                <a:spcPct val="100000"/>
              </a:lnSpc>
              <a:spcBef>
                <a:spcPts val="1400"/>
              </a:spcBef>
              <a:buNone/>
            </a:pPr>
            <a:r>
              <a:rPr lang="en-US" sz="2200" dirty="0">
                <a:solidFill>
                  <a:schemeClr val="accent3">
                    <a:lumMod val="25000"/>
                  </a:schemeClr>
                </a:solidFill>
                <a:latin typeface="Abadi"/>
              </a:rPr>
              <a:t>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8" name="Picture 7">
            <a:extLst>
              <a:ext uri="{FF2B5EF4-FFF2-40B4-BE49-F238E27FC236}">
                <a16:creationId xmlns:a16="http://schemas.microsoft.com/office/drawing/2014/main" id="{745B9326-CE51-E7F3-5A81-8E7C5C3D1AD4}"/>
              </a:ext>
            </a:extLst>
          </p:cNvPr>
          <p:cNvPicPr>
            <a:picLocks noChangeAspect="1"/>
          </p:cNvPicPr>
          <p:nvPr/>
        </p:nvPicPr>
        <p:blipFill>
          <a:blip r:embed="rId3"/>
          <a:stretch>
            <a:fillRect/>
          </a:stretch>
        </p:blipFill>
        <p:spPr>
          <a:xfrm>
            <a:off x="1875078" y="1662880"/>
            <a:ext cx="8441844" cy="2993104"/>
          </a:xfrm>
          <a:prstGeom prst="rect">
            <a:avLst/>
          </a:prstGeom>
        </p:spPr>
      </p:pic>
      <p:sp>
        <p:nvSpPr>
          <p:cNvPr id="9" name="TextBox 8">
            <a:extLst>
              <a:ext uri="{FF2B5EF4-FFF2-40B4-BE49-F238E27FC236}">
                <a16:creationId xmlns:a16="http://schemas.microsoft.com/office/drawing/2014/main" id="{EE77518B-ACF1-EB63-ED0C-38457C62F426}"/>
              </a:ext>
            </a:extLst>
          </p:cNvPr>
          <p:cNvSpPr txBox="1"/>
          <p:nvPr/>
        </p:nvSpPr>
        <p:spPr>
          <a:xfrm>
            <a:off x="1958372" y="4620116"/>
            <a:ext cx="8128000" cy="2031325"/>
          </a:xfrm>
          <a:prstGeom prst="rect">
            <a:avLst/>
          </a:prstGeom>
          <a:noFill/>
        </p:spPr>
        <p:txBody>
          <a:bodyPr wrap="square" rtlCol="0">
            <a:spAutoFit/>
          </a:bodyPr>
          <a:lstStyle/>
          <a:p>
            <a:r>
              <a:rPr lang="en-US" dirty="0"/>
              <a:t>Process </a:t>
            </a:r>
            <a:r>
              <a:rPr lang="en-US" dirty="0" err="1"/>
              <a:t>OverviewApplied</a:t>
            </a:r>
            <a:r>
              <a:rPr lang="en-US" dirty="0"/>
              <a:t> web scraping techniques to extract Falcon 9 launch records from Wikipedia using </a:t>
            </a:r>
            <a:r>
              <a:rPr lang="en-US" dirty="0" err="1"/>
              <a:t>BeautifulSoupParsed</a:t>
            </a:r>
            <a:r>
              <a:rPr lang="en-US" dirty="0"/>
              <a:t> HTML tables and converted structured data into pandas </a:t>
            </a:r>
            <a:r>
              <a:rPr lang="en-US" dirty="0" err="1"/>
              <a:t>DataFrame</a:t>
            </a:r>
            <a:r>
              <a:rPr lang="en-US" dirty="0"/>
              <a:t> for analysis </a:t>
            </a:r>
          </a:p>
          <a:p>
            <a:r>
              <a:rPr lang="en-US" dirty="0"/>
              <a:t>GitHub Repository Implementation available at: </a:t>
            </a:r>
            <a:r>
              <a:rPr lang="en-US" dirty="0">
                <a:hlinkClick r:id="rId4"/>
              </a:rPr>
              <a:t>https://github.com/atahabilder1/IBM-Data-Science-Certificate/blob/main/jupyter-labs-webscraping.ipynb</a:t>
            </a:r>
            <a:endParaRPr lang="en-US" dirty="0"/>
          </a:p>
          <a:p>
            <a:endParaRPr lang="en-US"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294</TotalTime>
  <Words>2201</Words>
  <Application>Microsoft Office PowerPoint</Application>
  <PresentationFormat>Widescreen</PresentationFormat>
  <Paragraphs>293</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Arial Unicode MS</vt:lpstr>
      <vt:lpstr>Calibri</vt:lpstr>
      <vt:lpstr>IBM Plex Mono SemiBold</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Anik Tahabilder</cp:lastModifiedBy>
  <cp:revision>316</cp:revision>
  <dcterms:created xsi:type="dcterms:W3CDTF">2021-04-29T18:58:34Z</dcterms:created>
  <dcterms:modified xsi:type="dcterms:W3CDTF">2025-09-14T23:17:00Z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